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6" r:id="rId2"/>
    <p:sldId id="264" r:id="rId3"/>
    <p:sldId id="265" r:id="rId4"/>
    <p:sldId id="263" r:id="rId5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2" clrIdx="0">
    <p:extLst>
      <p:ext uri="{19B8F6BF-5375-455C-9EA6-DF929625EA0E}">
        <p15:presenceInfo xmlns:p15="http://schemas.microsoft.com/office/powerpoint/2012/main" userId="Lenovo" providerId="None"/>
      </p:ext>
    </p:extLst>
  </p:cmAuthor>
  <p:cmAuthor id="2" name="Moghadam" initials="M" lastIdx="1" clrIdx="1">
    <p:extLst>
      <p:ext uri="{19B8F6BF-5375-455C-9EA6-DF929625EA0E}">
        <p15:presenceInfo xmlns:p15="http://schemas.microsoft.com/office/powerpoint/2012/main" userId="Moghad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5C0000"/>
    <a:srgbClr val="FFFFFF"/>
    <a:srgbClr val="BBB6AD"/>
    <a:srgbClr val="C3C1BC"/>
    <a:srgbClr val="918C83"/>
    <a:srgbClr val="A49E92"/>
    <a:srgbClr val="E8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94349" autoAdjust="0"/>
  </p:normalViewPr>
  <p:slideViewPr>
    <p:cSldViewPr snapToGrid="0">
      <p:cViewPr>
        <p:scale>
          <a:sx n="100" d="100"/>
          <a:sy n="100" d="100"/>
        </p:scale>
        <p:origin x="2502" y="-14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3BA70-5AB8-49E8-A2EC-8644BC8EBC7E}" type="datetime8">
              <a:rPr lang="fa-IR" smtClean="0"/>
              <a:t>16 آوريل 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96624-0903-458B-B12F-C511C98D1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223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B5E90-189D-45EC-9731-BA5E0A337D1C}" type="datetime8">
              <a:rPr lang="fa-IR" smtClean="0"/>
              <a:t>16 آوريل 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7AEAA-4EAC-4540-B184-8FCE6358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67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7AEAA-4EAC-4540-B184-8FCE635829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1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7AEAA-4EAC-4540-B184-8FCE635829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4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7AEAA-4EAC-4540-B184-8FCE635829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12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7AEAA-4EAC-4540-B184-8FCE635829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1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A7E7-DA2B-4EF0-9278-5F60CFE63815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63C0-3622-4A3F-864F-573D2971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6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2360-72BF-4428-9A0B-9EF1B0373FC2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63C0-3622-4A3F-864F-573D2971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8C8E-D4B5-4186-8C0A-10BBBDE2C540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63C0-3622-4A3F-864F-573D2971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6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1E46-9D51-4B28-A04E-F0FB168D8315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63C0-3622-4A3F-864F-573D2971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9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5DFC-0395-4FE8-8D74-1D89FEEE029C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63C0-3622-4A3F-864F-573D2971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DC21-CF48-4404-BD8C-6676F9CEC6DB}" type="datetime1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63C0-3622-4A3F-864F-573D2971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3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256B-CFBD-4432-8470-D6890DF0BA5F}" type="datetime1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63C0-3622-4A3F-864F-573D2971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0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C209-85DB-46C4-A3A2-04A55BC740D0}" type="datetime1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63C0-3622-4A3F-864F-573D2971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4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8468-1E81-4A4B-AF49-BBEF57EC7DFA}" type="datetime1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63C0-3622-4A3F-864F-573D2971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6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A5D5-84D4-4967-B8DA-75DFF6A6EFDC}" type="datetime1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63C0-3622-4A3F-864F-573D2971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1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C4A4-AE07-4C6A-BD4F-EBAD3DFB57A6}" type="datetime1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63C0-3622-4A3F-864F-573D2971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1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E0375-A2BD-4A7D-8A12-318BAFB801A2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E63C0-3622-4A3F-864F-573D2971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2.jp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hyperlink" Target="http://www.cyruspanel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5" Type="http://schemas.openxmlformats.org/officeDocument/2006/relationships/image" Target="../media/image12.jpg"/><Relationship Id="rId10" Type="http://schemas.openxmlformats.org/officeDocument/2006/relationships/image" Target="../media/image18.png"/><Relationship Id="rId4" Type="http://schemas.microsoft.com/office/2007/relationships/hdphoto" Target="../media/hdphoto4.wdp"/><Relationship Id="rId9" Type="http://schemas.microsoft.com/office/2007/relationships/hdphoto" Target="../media/hdphoto6.wdp"/><Relationship Id="rId14" Type="http://schemas.openxmlformats.org/officeDocument/2006/relationships/hyperlink" Target="http://www.cyruspanel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png"/><Relationship Id="rId18" Type="http://schemas.openxmlformats.org/officeDocument/2006/relationships/image" Target="../media/image12.jp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17" Type="http://schemas.microsoft.com/office/2007/relationships/hdphoto" Target="../media/hdphoto10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5" Type="http://schemas.microsoft.com/office/2007/relationships/hdphoto" Target="../media/hdphoto9.wdp"/><Relationship Id="rId10" Type="http://schemas.openxmlformats.org/officeDocument/2006/relationships/hyperlink" Target="http://www.cyruspanel.com/" TargetMode="External"/><Relationship Id="rId19" Type="http://schemas.openxmlformats.org/officeDocument/2006/relationships/image" Target="../media/image13.png"/><Relationship Id="rId4" Type="http://schemas.microsoft.com/office/2007/relationships/hdphoto" Target="../media/hdphoto7.wdp"/><Relationship Id="rId9" Type="http://schemas.openxmlformats.org/officeDocument/2006/relationships/image" Target="../media/image11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D16AABD3-2A15-4A0A-9B13-4DB64C254C38}"/>
              </a:ext>
            </a:extLst>
          </p:cNvPr>
          <p:cNvSpPr/>
          <p:nvPr/>
        </p:nvSpPr>
        <p:spPr>
          <a:xfrm>
            <a:off x="3248356" y="0"/>
            <a:ext cx="3602716" cy="9906000"/>
          </a:xfrm>
          <a:prstGeom prst="rect">
            <a:avLst/>
          </a:prstGeom>
          <a:solidFill>
            <a:srgbClr val="820000"/>
          </a:solidFill>
          <a:ln w="38100">
            <a:solidFill>
              <a:srgbClr val="82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3DFB7CD-BAC2-4FAC-B8AA-54B59A9D1D4D}"/>
              </a:ext>
            </a:extLst>
          </p:cNvPr>
          <p:cNvCxnSpPr>
            <a:cxnSpLocks/>
          </p:cNvCxnSpPr>
          <p:nvPr/>
        </p:nvCxnSpPr>
        <p:spPr>
          <a:xfrm>
            <a:off x="1700820" y="860647"/>
            <a:ext cx="51404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ED4BDAF-495E-433B-879C-907929F75339}"/>
              </a:ext>
            </a:extLst>
          </p:cNvPr>
          <p:cNvSpPr txBox="1"/>
          <p:nvPr/>
        </p:nvSpPr>
        <p:spPr>
          <a:xfrm>
            <a:off x="247135" y="625869"/>
            <a:ext cx="1569308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CYRUS PANEL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D43BE97-B47B-4FB3-946B-4FA922750E5C}"/>
              </a:ext>
            </a:extLst>
          </p:cNvPr>
          <p:cNvCxnSpPr>
            <a:cxnSpLocks/>
          </p:cNvCxnSpPr>
          <p:nvPr/>
        </p:nvCxnSpPr>
        <p:spPr>
          <a:xfrm>
            <a:off x="2709929" y="1030700"/>
            <a:ext cx="4125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D4AE6C25-1BAD-47F9-8C3C-A109F35C87B9}"/>
              </a:ext>
            </a:extLst>
          </p:cNvPr>
          <p:cNvSpPr txBox="1"/>
          <p:nvPr/>
        </p:nvSpPr>
        <p:spPr>
          <a:xfrm>
            <a:off x="1083329" y="865006"/>
            <a:ext cx="175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KING OF PANEL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1EF803A-F582-4366-983A-BA1FAA8D8B31}"/>
              </a:ext>
            </a:extLst>
          </p:cNvPr>
          <p:cNvSpPr txBox="1"/>
          <p:nvPr/>
        </p:nvSpPr>
        <p:spPr>
          <a:xfrm>
            <a:off x="3339946" y="315786"/>
            <a:ext cx="28070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fa-IR" sz="2400" b="1" dirty="0">
                <a:solidFill>
                  <a:schemeClr val="bg1"/>
                </a:solidFill>
              </a:rPr>
              <a:t>شرکت صفحه سازه مقدم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23992C0-02C0-4362-AB16-FD3F322DA6FB}"/>
              </a:ext>
            </a:extLst>
          </p:cNvPr>
          <p:cNvSpPr txBox="1"/>
          <p:nvPr/>
        </p:nvSpPr>
        <p:spPr>
          <a:xfrm>
            <a:off x="2527635" y="5957928"/>
            <a:ext cx="4263775" cy="10618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b="1" dirty="0">
                <a:solidFill>
                  <a:schemeClr val="bg1"/>
                </a:solidFill>
              </a:rPr>
              <a:t>مخترع و تولید کننده سازه پانل سبک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WEIGHT STRUCTURAL PANEL 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LSP</a:t>
            </a:r>
            <a:endParaRPr lang="fa-I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fa-IR" sz="1600" b="1" dirty="0">
              <a:solidFill>
                <a:schemeClr val="bg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F4DD0C1-CCFF-480E-BA4F-5D00122736E7}"/>
              </a:ext>
            </a:extLst>
          </p:cNvPr>
          <p:cNvSpPr/>
          <p:nvPr/>
        </p:nvSpPr>
        <p:spPr>
          <a:xfrm>
            <a:off x="1084904" y="2142532"/>
            <a:ext cx="4546932" cy="3038920"/>
          </a:xfrm>
          <a:prstGeom prst="rect">
            <a:avLst/>
          </a:prstGeom>
          <a:noFill/>
          <a:ln w="38100">
            <a:solidFill>
              <a:srgbClr val="82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F5568C2-154A-48D3-958F-E2FF23390E81}"/>
              </a:ext>
            </a:extLst>
          </p:cNvPr>
          <p:cNvSpPr txBox="1"/>
          <p:nvPr/>
        </p:nvSpPr>
        <p:spPr>
          <a:xfrm>
            <a:off x="2666385" y="7742085"/>
            <a:ext cx="4125025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تولید و فروش پروفیل های سازه سبک  فولادی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WEIGHT STEEL FRAME  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LSF  </a:t>
            </a:r>
            <a:endParaRPr lang="fa-I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76450AC-3088-4923-B1C8-8646E048E9BD}"/>
              </a:ext>
            </a:extLst>
          </p:cNvPr>
          <p:cNvCxnSpPr>
            <a:cxnSpLocks/>
          </p:cNvCxnSpPr>
          <p:nvPr/>
        </p:nvCxnSpPr>
        <p:spPr>
          <a:xfrm>
            <a:off x="3174737" y="2177251"/>
            <a:ext cx="2457098" cy="2441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DB83B59-838B-4779-BDA2-6D43417DD584}"/>
              </a:ext>
            </a:extLst>
          </p:cNvPr>
          <p:cNvCxnSpPr>
            <a:cxnSpLocks/>
          </p:cNvCxnSpPr>
          <p:nvPr/>
        </p:nvCxnSpPr>
        <p:spPr>
          <a:xfrm>
            <a:off x="537422" y="5353038"/>
            <a:ext cx="2459370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>
            <a:extLst>
              <a:ext uri="{FF2B5EF4-FFF2-40B4-BE49-F238E27FC236}">
                <a16:creationId xmlns:a16="http://schemas.microsoft.com/office/drawing/2014/main" id="{439D2396-AA21-4B1B-BB28-055A719BFF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60"/>
          <a:stretch/>
        </p:blipFill>
        <p:spPr>
          <a:xfrm>
            <a:off x="639912" y="5655017"/>
            <a:ext cx="1803380" cy="1082748"/>
          </a:xfrm>
          <a:prstGeom prst="rect">
            <a:avLst/>
          </a:prstGeom>
        </p:spPr>
      </p:pic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6EADC44-3AEE-4958-A8FC-A610D9EB243A}"/>
              </a:ext>
            </a:extLst>
          </p:cNvPr>
          <p:cNvCxnSpPr/>
          <p:nvPr/>
        </p:nvCxnSpPr>
        <p:spPr>
          <a:xfrm flipH="1">
            <a:off x="946245" y="6816191"/>
            <a:ext cx="59117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70EC18A-3CF9-43A8-A6F4-ABA029C2B243}"/>
              </a:ext>
            </a:extLst>
          </p:cNvPr>
          <p:cNvCxnSpPr>
            <a:cxnSpLocks/>
          </p:cNvCxnSpPr>
          <p:nvPr/>
        </p:nvCxnSpPr>
        <p:spPr>
          <a:xfrm flipV="1">
            <a:off x="5932420" y="263534"/>
            <a:ext cx="196588" cy="14635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844973A6-C0FF-4E0C-9C3B-EE7DCA63BCFE}"/>
              </a:ext>
            </a:extLst>
          </p:cNvPr>
          <p:cNvCxnSpPr>
            <a:cxnSpLocks/>
          </p:cNvCxnSpPr>
          <p:nvPr/>
        </p:nvCxnSpPr>
        <p:spPr>
          <a:xfrm flipV="1">
            <a:off x="5958567" y="320144"/>
            <a:ext cx="164831" cy="11751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AEB1EE6-FDE9-42DE-809C-AA4404DB0796}"/>
              </a:ext>
            </a:extLst>
          </p:cNvPr>
          <p:cNvCxnSpPr>
            <a:cxnSpLocks/>
          </p:cNvCxnSpPr>
          <p:nvPr/>
        </p:nvCxnSpPr>
        <p:spPr>
          <a:xfrm>
            <a:off x="6120049" y="262167"/>
            <a:ext cx="169239" cy="132644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1D4A803-F5CB-4D39-95C3-A6A9528D3CD9}"/>
              </a:ext>
            </a:extLst>
          </p:cNvPr>
          <p:cNvCxnSpPr>
            <a:cxnSpLocks/>
          </p:cNvCxnSpPr>
          <p:nvPr/>
        </p:nvCxnSpPr>
        <p:spPr>
          <a:xfrm flipV="1">
            <a:off x="6289645" y="391604"/>
            <a:ext cx="396366" cy="358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02B4C77-24BE-4D5E-8327-A47EB1F27283}"/>
              </a:ext>
            </a:extLst>
          </p:cNvPr>
          <p:cNvCxnSpPr>
            <a:cxnSpLocks/>
          </p:cNvCxnSpPr>
          <p:nvPr/>
        </p:nvCxnSpPr>
        <p:spPr>
          <a:xfrm flipV="1">
            <a:off x="6282337" y="439516"/>
            <a:ext cx="403674" cy="570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6F4F5B2-FA71-4707-B6A9-6141EDF3A3FD}"/>
              </a:ext>
            </a:extLst>
          </p:cNvPr>
          <p:cNvCxnSpPr>
            <a:cxnSpLocks/>
          </p:cNvCxnSpPr>
          <p:nvPr/>
        </p:nvCxnSpPr>
        <p:spPr>
          <a:xfrm>
            <a:off x="6119853" y="321629"/>
            <a:ext cx="162484" cy="12553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0062EF3-CA21-4E4C-A8D3-BCD856961FA8}"/>
              </a:ext>
            </a:extLst>
          </p:cNvPr>
          <p:cNvSpPr/>
          <p:nvPr/>
        </p:nvSpPr>
        <p:spPr>
          <a:xfrm>
            <a:off x="6302104" y="677103"/>
            <a:ext cx="382437" cy="4571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bg1"/>
              </a:solidFill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318A0C2E-B968-48EA-B79A-FFC87E49D676}"/>
              </a:ext>
            </a:extLst>
          </p:cNvPr>
          <p:cNvSpPr/>
          <p:nvPr/>
        </p:nvSpPr>
        <p:spPr>
          <a:xfrm>
            <a:off x="5981169" y="394473"/>
            <a:ext cx="274933" cy="274206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F962E5A-A987-41B9-8A34-ED5475C4C61E}"/>
              </a:ext>
            </a:extLst>
          </p:cNvPr>
          <p:cNvSpPr/>
          <p:nvPr/>
        </p:nvSpPr>
        <p:spPr>
          <a:xfrm rot="2673510">
            <a:off x="6087314" y="446986"/>
            <a:ext cx="60295" cy="620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20000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D07247C-8C8C-4BAF-A07B-B9C2521F9AD3}"/>
              </a:ext>
            </a:extLst>
          </p:cNvPr>
          <p:cNvSpPr/>
          <p:nvPr/>
        </p:nvSpPr>
        <p:spPr>
          <a:xfrm rot="2673510">
            <a:off x="6144700" y="499845"/>
            <a:ext cx="60295" cy="620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20000"/>
              </a:solidFill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54CEE66-6E90-4F7F-AA7B-2F2D91122AED}"/>
              </a:ext>
            </a:extLst>
          </p:cNvPr>
          <p:cNvSpPr/>
          <p:nvPr/>
        </p:nvSpPr>
        <p:spPr>
          <a:xfrm rot="2673510">
            <a:off x="6025745" y="499846"/>
            <a:ext cx="60295" cy="620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20000"/>
              </a:solidFill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669C7EB-DF9B-4BA8-9F94-12D05CB4F9B3}"/>
              </a:ext>
            </a:extLst>
          </p:cNvPr>
          <p:cNvSpPr/>
          <p:nvPr/>
        </p:nvSpPr>
        <p:spPr>
          <a:xfrm rot="2673510">
            <a:off x="6085223" y="558691"/>
            <a:ext cx="60295" cy="620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20000"/>
              </a:solidFill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EA024C1-999C-4564-AA0B-845A94856B07}"/>
              </a:ext>
            </a:extLst>
          </p:cNvPr>
          <p:cNvSpPr/>
          <p:nvPr/>
        </p:nvSpPr>
        <p:spPr>
          <a:xfrm rot="2673510">
            <a:off x="6083221" y="502199"/>
            <a:ext cx="60295" cy="620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20000"/>
              </a:solidFill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65AA71B1-8ACD-4AA1-AD7D-95655F07D478}"/>
              </a:ext>
            </a:extLst>
          </p:cNvPr>
          <p:cNvCxnSpPr>
            <a:cxnSpLocks/>
          </p:cNvCxnSpPr>
          <p:nvPr/>
        </p:nvCxnSpPr>
        <p:spPr>
          <a:xfrm>
            <a:off x="9119877" y="23724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010CDF20-3C91-49D7-B0B3-4E90C7B5FDD3}"/>
              </a:ext>
            </a:extLst>
          </p:cNvPr>
          <p:cNvCxnSpPr>
            <a:cxnSpLocks/>
          </p:cNvCxnSpPr>
          <p:nvPr/>
        </p:nvCxnSpPr>
        <p:spPr>
          <a:xfrm>
            <a:off x="5929615" y="405129"/>
            <a:ext cx="31757" cy="343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E8E1667C-D625-4389-87BF-9DBDCE58FDC0}"/>
              </a:ext>
            </a:extLst>
          </p:cNvPr>
          <p:cNvCxnSpPr/>
          <p:nvPr/>
        </p:nvCxnSpPr>
        <p:spPr>
          <a:xfrm flipV="1">
            <a:off x="6686011" y="389711"/>
            <a:ext cx="0" cy="5313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EA8BB451-10FD-4157-BD60-4DC2765A13EF}"/>
              </a:ext>
            </a:extLst>
          </p:cNvPr>
          <p:cNvSpPr/>
          <p:nvPr/>
        </p:nvSpPr>
        <p:spPr>
          <a:xfrm>
            <a:off x="6629057" y="470342"/>
            <a:ext cx="55483" cy="18395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bg1"/>
              </a:solidFill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4A7C036-873D-436C-A708-AA99493253A4}"/>
              </a:ext>
            </a:extLst>
          </p:cNvPr>
          <p:cNvSpPr txBox="1"/>
          <p:nvPr/>
        </p:nvSpPr>
        <p:spPr>
          <a:xfrm>
            <a:off x="6261746" y="537462"/>
            <a:ext cx="699067" cy="15388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/>
                </a:solidFill>
              </a:rPr>
              <a:t>Cyrus</a:t>
            </a:r>
            <a:r>
              <a:rPr lang="en-US" sz="400" dirty="0">
                <a:solidFill>
                  <a:srgbClr val="820000"/>
                </a:solidFill>
              </a:rPr>
              <a:t> </a:t>
            </a:r>
            <a:r>
              <a:rPr lang="en-US" sz="400" dirty="0">
                <a:solidFill>
                  <a:schemeClr val="bg1"/>
                </a:solidFill>
              </a:rPr>
              <a:t>panel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E256289-27F7-4955-A604-54E7A932E0A9}"/>
              </a:ext>
            </a:extLst>
          </p:cNvPr>
          <p:cNvSpPr txBox="1"/>
          <p:nvPr/>
        </p:nvSpPr>
        <p:spPr>
          <a:xfrm>
            <a:off x="962146" y="1309103"/>
            <a:ext cx="46696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>
                <a:solidFill>
                  <a:srgbClr val="FFFFFF"/>
                </a:solidFill>
              </a:rPr>
              <a:t>وقت آن امد که دستی بر زنی</a:t>
            </a:r>
          </a:p>
          <a:p>
            <a:r>
              <a:rPr lang="fa-IR" b="1" dirty="0">
                <a:solidFill>
                  <a:srgbClr val="5C0000"/>
                </a:solidFill>
              </a:rPr>
              <a:t>چند باشی بند سیمان، بند تیر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44117C-97EB-45D9-9193-50FC6ABB5187}"/>
              </a:ext>
            </a:extLst>
          </p:cNvPr>
          <p:cNvSpPr/>
          <p:nvPr/>
        </p:nvSpPr>
        <p:spPr>
          <a:xfrm>
            <a:off x="1097995" y="2158999"/>
            <a:ext cx="4534456" cy="30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B3179D21-9FBF-4EA0-9C69-9B9CAB8655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r="3975"/>
          <a:stretch/>
        </p:blipFill>
        <p:spPr>
          <a:xfrm>
            <a:off x="1222601" y="2273767"/>
            <a:ext cx="4281038" cy="2786062"/>
          </a:xfrm>
          <a:prstGeom prst="rect">
            <a:avLst/>
          </a:prstGeom>
        </p:spPr>
      </p:pic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D45E1DB-BA4C-4BA4-ABBC-B8C14B7B7A14}"/>
              </a:ext>
            </a:extLst>
          </p:cNvPr>
          <p:cNvCxnSpPr/>
          <p:nvPr/>
        </p:nvCxnSpPr>
        <p:spPr>
          <a:xfrm flipH="1" flipV="1">
            <a:off x="918162" y="8550863"/>
            <a:ext cx="5922024" cy="21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2" b="8698"/>
          <a:stretch/>
        </p:blipFill>
        <p:spPr>
          <a:xfrm>
            <a:off x="1047085" y="7398870"/>
            <a:ext cx="1244943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BD14BA8-6C6B-483C-899C-15162DE8BD4D}"/>
              </a:ext>
            </a:extLst>
          </p:cNvPr>
          <p:cNvSpPr/>
          <p:nvPr/>
        </p:nvSpPr>
        <p:spPr>
          <a:xfrm>
            <a:off x="2147541" y="7567441"/>
            <a:ext cx="2571994" cy="1343310"/>
          </a:xfrm>
          <a:prstGeom prst="rect">
            <a:avLst/>
          </a:prstGeom>
          <a:ln w="38100">
            <a:solidFill>
              <a:srgbClr val="82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52" b="76759" l="25990" r="58073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2500" t="28877" r="42166" b="20901"/>
          <a:stretch/>
        </p:blipFill>
        <p:spPr>
          <a:xfrm>
            <a:off x="2391212" y="7589702"/>
            <a:ext cx="1684639" cy="1346917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C7CBD6D8-16D4-4A0C-9CA4-3D89BDAFB2B0}"/>
              </a:ext>
            </a:extLst>
          </p:cNvPr>
          <p:cNvSpPr/>
          <p:nvPr/>
        </p:nvSpPr>
        <p:spPr>
          <a:xfrm>
            <a:off x="215576" y="7567824"/>
            <a:ext cx="1679154" cy="1343310"/>
          </a:xfrm>
          <a:prstGeom prst="rect">
            <a:avLst/>
          </a:prstGeom>
          <a:ln w="38100">
            <a:solidFill>
              <a:srgbClr val="82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B35AD8-074E-45A4-B489-C83DB3D28ADE}"/>
              </a:ext>
            </a:extLst>
          </p:cNvPr>
          <p:cNvCxnSpPr>
            <a:cxnSpLocks/>
          </p:cNvCxnSpPr>
          <p:nvPr/>
        </p:nvCxnSpPr>
        <p:spPr>
          <a:xfrm flipV="1">
            <a:off x="1668162" y="517665"/>
            <a:ext cx="2152646" cy="12989"/>
          </a:xfrm>
          <a:prstGeom prst="lin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66B8158-1E62-410D-9320-4E3C5A1D1274}"/>
              </a:ext>
            </a:extLst>
          </p:cNvPr>
          <p:cNvSpPr txBox="1"/>
          <p:nvPr/>
        </p:nvSpPr>
        <p:spPr>
          <a:xfrm>
            <a:off x="247135" y="295876"/>
            <a:ext cx="1569308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20000"/>
                </a:solidFill>
              </a:rPr>
              <a:t>CYRUS PANEL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F05EE8-11CF-4FE4-9D4B-FCF2464248C0}"/>
              </a:ext>
            </a:extLst>
          </p:cNvPr>
          <p:cNvCxnSpPr>
            <a:cxnSpLocks/>
          </p:cNvCxnSpPr>
          <p:nvPr/>
        </p:nvCxnSpPr>
        <p:spPr>
          <a:xfrm>
            <a:off x="-17825" y="757911"/>
            <a:ext cx="5326158" cy="0"/>
          </a:xfrm>
          <a:prstGeom prst="lin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8CC8A3D-799E-4AC9-B9FA-48AA4BE199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r="5037" b="5156"/>
          <a:stretch/>
        </p:blipFill>
        <p:spPr>
          <a:xfrm>
            <a:off x="1309161" y="852804"/>
            <a:ext cx="4130598" cy="2538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44" b="75185" l="34115" r="62083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0670" t="24267" r="34402" b="23044"/>
          <a:stretch/>
        </p:blipFill>
        <p:spPr>
          <a:xfrm>
            <a:off x="347789" y="7541634"/>
            <a:ext cx="1580891" cy="134146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8D5CECD-B798-4325-801F-848CAD87D0A2}"/>
              </a:ext>
            </a:extLst>
          </p:cNvPr>
          <p:cNvSpPr txBox="1"/>
          <p:nvPr/>
        </p:nvSpPr>
        <p:spPr>
          <a:xfrm>
            <a:off x="1216932" y="8444448"/>
            <a:ext cx="693093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" b="1" dirty="0">
                <a:latin typeface="Arial" panose="020B0604020202020204" pitchFamily="34" charset="0"/>
                <a:cs typeface="Arial" panose="020B0604020202020204" pitchFamily="34" charset="0"/>
              </a:rPr>
              <a:t>جویست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EEC8EE2-3073-4CFD-86B4-D1AC548662E8}"/>
              </a:ext>
            </a:extLst>
          </p:cNvPr>
          <p:cNvCxnSpPr>
            <a:cxnSpLocks/>
          </p:cNvCxnSpPr>
          <p:nvPr/>
        </p:nvCxnSpPr>
        <p:spPr>
          <a:xfrm flipV="1">
            <a:off x="670512" y="8639252"/>
            <a:ext cx="240558" cy="5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6314FC4-3EF6-45EB-BD1E-858C81908A40}"/>
              </a:ext>
            </a:extLst>
          </p:cNvPr>
          <p:cNvSpPr txBox="1"/>
          <p:nvPr/>
        </p:nvSpPr>
        <p:spPr>
          <a:xfrm>
            <a:off x="185519" y="8551371"/>
            <a:ext cx="623966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900" b="1" dirty="0">
                <a:cs typeface="0 Baran" panose="00000400000000000000" pitchFamily="2" charset="-78"/>
              </a:rPr>
              <a:t>استاد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BF8C92F-7A4C-4F8A-9CF2-4079C9D007CE}"/>
              </a:ext>
            </a:extLst>
          </p:cNvPr>
          <p:cNvCxnSpPr>
            <a:cxnSpLocks/>
          </p:cNvCxnSpPr>
          <p:nvPr/>
        </p:nvCxnSpPr>
        <p:spPr>
          <a:xfrm flipV="1">
            <a:off x="678419" y="7808627"/>
            <a:ext cx="376734" cy="3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400CC36-9777-45BE-B19F-C790EA5E89A2}"/>
              </a:ext>
            </a:extLst>
          </p:cNvPr>
          <p:cNvSpPr txBox="1"/>
          <p:nvPr/>
        </p:nvSpPr>
        <p:spPr>
          <a:xfrm>
            <a:off x="320291" y="7658412"/>
            <a:ext cx="623966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000" b="1" dirty="0">
                <a:latin typeface="Arial" panose="020B0604020202020204" pitchFamily="34" charset="0"/>
                <a:cs typeface="Arial" panose="020B0604020202020204" pitchFamily="34" charset="0"/>
              </a:rPr>
              <a:t>رانر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D6E8E54-1700-4B2A-8C14-8450A4473DAA}"/>
              </a:ext>
            </a:extLst>
          </p:cNvPr>
          <p:cNvCxnSpPr>
            <a:cxnSpLocks/>
          </p:cNvCxnSpPr>
          <p:nvPr/>
        </p:nvCxnSpPr>
        <p:spPr>
          <a:xfrm flipH="1" flipV="1">
            <a:off x="1373077" y="8132212"/>
            <a:ext cx="14204" cy="364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0730665-3E77-4C96-9914-C7AB8AAC97D5}"/>
              </a:ext>
            </a:extLst>
          </p:cNvPr>
          <p:cNvCxnSpPr>
            <a:cxnSpLocks/>
          </p:cNvCxnSpPr>
          <p:nvPr/>
        </p:nvCxnSpPr>
        <p:spPr>
          <a:xfrm>
            <a:off x="-6101" y="7356243"/>
            <a:ext cx="6890669" cy="26378"/>
          </a:xfrm>
          <a:prstGeom prst="lin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199D0E1E-9CB7-4229-9B39-1C7912210946}"/>
              </a:ext>
            </a:extLst>
          </p:cNvPr>
          <p:cNvSpPr/>
          <p:nvPr/>
        </p:nvSpPr>
        <p:spPr>
          <a:xfrm>
            <a:off x="154058" y="7494030"/>
            <a:ext cx="1884081" cy="15274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0E43076-8F34-4D24-859E-0A733E89A1F7}"/>
              </a:ext>
            </a:extLst>
          </p:cNvPr>
          <p:cNvSpPr/>
          <p:nvPr/>
        </p:nvSpPr>
        <p:spPr>
          <a:xfrm>
            <a:off x="1184241" y="862435"/>
            <a:ext cx="4462818" cy="2784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4ADB72B-FCEB-4FAA-863D-4F96BFE79A0A}"/>
              </a:ext>
            </a:extLst>
          </p:cNvPr>
          <p:cNvCxnSpPr>
            <a:cxnSpLocks/>
          </p:cNvCxnSpPr>
          <p:nvPr/>
        </p:nvCxnSpPr>
        <p:spPr>
          <a:xfrm>
            <a:off x="-17825" y="9121837"/>
            <a:ext cx="6875825" cy="0"/>
          </a:xfrm>
          <a:prstGeom prst="lin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71A4C12-AC61-4B8C-816E-AE7FB73607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"/>
          <a:stretch/>
        </p:blipFill>
        <p:spPr>
          <a:xfrm>
            <a:off x="469647" y="5047618"/>
            <a:ext cx="2434147" cy="17799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081799-082F-4900-8803-9836C4012721}"/>
              </a:ext>
            </a:extLst>
          </p:cNvPr>
          <p:cNvSpPr txBox="1"/>
          <p:nvPr/>
        </p:nvSpPr>
        <p:spPr>
          <a:xfrm>
            <a:off x="5961145" y="3305006"/>
            <a:ext cx="5433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LSF</a:t>
            </a:r>
            <a:r>
              <a:rPr lang="fa-IR" dirty="0"/>
              <a:t> 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2500" t="30207" r="39156" b="29012"/>
          <a:stretch/>
        </p:blipFill>
        <p:spPr>
          <a:xfrm>
            <a:off x="5399837" y="7631794"/>
            <a:ext cx="995359" cy="1244684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B01F19A-6BB2-464C-9ECD-6DCDECFA3DD7}"/>
              </a:ext>
            </a:extLst>
          </p:cNvPr>
          <p:cNvCxnSpPr>
            <a:cxnSpLocks/>
          </p:cNvCxnSpPr>
          <p:nvPr/>
        </p:nvCxnSpPr>
        <p:spPr>
          <a:xfrm flipV="1">
            <a:off x="5706893" y="7892505"/>
            <a:ext cx="32913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233953D-2E84-4D66-8885-34546ED3B3D2}"/>
              </a:ext>
            </a:extLst>
          </p:cNvPr>
          <p:cNvSpPr txBox="1"/>
          <p:nvPr/>
        </p:nvSpPr>
        <p:spPr>
          <a:xfrm>
            <a:off x="5326611" y="7792478"/>
            <a:ext cx="475532" cy="2000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700" b="1" dirty="0">
                <a:cs typeface="0 Baran" panose="00000400000000000000" pitchFamily="2" charset="-78"/>
              </a:rPr>
              <a:t>استاد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AA3BC0-B18B-43FD-BF28-AEFF75DEE32B}"/>
              </a:ext>
            </a:extLst>
          </p:cNvPr>
          <p:cNvCxnSpPr>
            <a:cxnSpLocks/>
          </p:cNvCxnSpPr>
          <p:nvPr/>
        </p:nvCxnSpPr>
        <p:spPr>
          <a:xfrm flipV="1">
            <a:off x="5607137" y="8393925"/>
            <a:ext cx="276324" cy="1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F30D01D-123C-4371-9099-BEDAE1ECC78D}"/>
              </a:ext>
            </a:extLst>
          </p:cNvPr>
          <p:cNvSpPr txBox="1"/>
          <p:nvPr/>
        </p:nvSpPr>
        <p:spPr>
          <a:xfrm>
            <a:off x="5352847" y="8271286"/>
            <a:ext cx="431614" cy="2000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700" b="1" dirty="0">
                <a:latin typeface="Arial" panose="020B0604020202020204" pitchFamily="34" charset="0"/>
                <a:cs typeface="Arial" panose="020B0604020202020204" pitchFamily="34" charset="0"/>
              </a:rPr>
              <a:t>رانر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0400D63-F35B-41FC-8905-A1F2376E2E56}"/>
              </a:ext>
            </a:extLst>
          </p:cNvPr>
          <p:cNvCxnSpPr>
            <a:cxnSpLocks/>
          </p:cNvCxnSpPr>
          <p:nvPr/>
        </p:nvCxnSpPr>
        <p:spPr>
          <a:xfrm flipH="1" flipV="1">
            <a:off x="5940466" y="8685518"/>
            <a:ext cx="312662" cy="26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6AA3BC0-B18B-43FD-BF28-AEFF75DEE32B}"/>
              </a:ext>
            </a:extLst>
          </p:cNvPr>
          <p:cNvCxnSpPr>
            <a:cxnSpLocks/>
          </p:cNvCxnSpPr>
          <p:nvPr/>
        </p:nvCxnSpPr>
        <p:spPr>
          <a:xfrm>
            <a:off x="5473217" y="8583449"/>
            <a:ext cx="272082" cy="1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F30D01D-123C-4371-9099-BEDAE1ECC78D}"/>
              </a:ext>
            </a:extLst>
          </p:cNvPr>
          <p:cNvSpPr txBox="1"/>
          <p:nvPr/>
        </p:nvSpPr>
        <p:spPr>
          <a:xfrm>
            <a:off x="4944001" y="8466732"/>
            <a:ext cx="440596" cy="184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fa-IR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F30D01D-123C-4371-9099-BEDAE1ECC78D}"/>
              </a:ext>
            </a:extLst>
          </p:cNvPr>
          <p:cNvSpPr txBox="1"/>
          <p:nvPr/>
        </p:nvSpPr>
        <p:spPr>
          <a:xfrm>
            <a:off x="6182042" y="8612120"/>
            <a:ext cx="475243" cy="2000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700" b="1" dirty="0">
                <a:latin typeface="Arial" panose="020B0604020202020204" pitchFamily="34" charset="0"/>
                <a:cs typeface="Arial" panose="020B0604020202020204" pitchFamily="34" charset="0"/>
              </a:rPr>
              <a:t>فندانسیون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196685" y="8453648"/>
            <a:ext cx="3497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800" dirty="0">
                <a:latin typeface="Arial" panose="020B0604020202020204" pitchFamily="34" charset="0"/>
              </a:rPr>
              <a:t>بولت</a:t>
            </a:r>
            <a:endParaRPr lang="en-US" dirty="0"/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6AA3BC0-B18B-43FD-BF28-AEFF75DEE32B}"/>
              </a:ext>
            </a:extLst>
          </p:cNvPr>
          <p:cNvCxnSpPr>
            <a:cxnSpLocks/>
          </p:cNvCxnSpPr>
          <p:nvPr/>
        </p:nvCxnSpPr>
        <p:spPr>
          <a:xfrm flipV="1">
            <a:off x="5425980" y="8674205"/>
            <a:ext cx="255073" cy="8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8F30D01D-123C-4371-9099-BEDAE1ECC78D}"/>
              </a:ext>
            </a:extLst>
          </p:cNvPr>
          <p:cNvSpPr txBox="1"/>
          <p:nvPr/>
        </p:nvSpPr>
        <p:spPr>
          <a:xfrm>
            <a:off x="4980440" y="8666787"/>
            <a:ext cx="643507" cy="184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00" b="1" dirty="0">
                <a:latin typeface="Arial" panose="020B0604020202020204" pitchFamily="34" charset="0"/>
                <a:cs typeface="Arial" panose="020B0604020202020204" pitchFamily="34" charset="0"/>
              </a:rPr>
              <a:t>عایق رطوبتی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4138531" y="8263592"/>
            <a:ext cx="633812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" b="1" dirty="0">
                <a:latin typeface="Arial" panose="020B0604020202020204" pitchFamily="34" charset="0"/>
                <a:cs typeface="Arial" panose="020B0604020202020204" pitchFamily="34" charset="0"/>
              </a:rPr>
              <a:t>عایق</a:t>
            </a:r>
            <a:r>
              <a:rPr lang="fa-I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800" b="1" dirty="0">
                <a:latin typeface="Arial" panose="020B0604020202020204" pitchFamily="34" charset="0"/>
                <a:cs typeface="Arial" panose="020B0604020202020204" pitchFamily="34" charset="0"/>
              </a:rPr>
              <a:t>حرارتی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4169809" y="7976055"/>
            <a:ext cx="633812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" b="1" dirty="0">
                <a:latin typeface="Arial" panose="020B0604020202020204" pitchFamily="34" charset="0"/>
                <a:cs typeface="Arial" panose="020B0604020202020204" pitchFamily="34" charset="0"/>
              </a:rPr>
              <a:t>استاد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75285B-E716-45EA-A2AB-14569A4168C4}"/>
              </a:ext>
            </a:extLst>
          </p:cNvPr>
          <p:cNvCxnSpPr>
            <a:cxnSpLocks/>
          </p:cNvCxnSpPr>
          <p:nvPr/>
        </p:nvCxnSpPr>
        <p:spPr>
          <a:xfrm>
            <a:off x="2881928" y="7801984"/>
            <a:ext cx="209875" cy="4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10D36E-734A-4145-8C62-89DDC9C39556}"/>
              </a:ext>
            </a:extLst>
          </p:cNvPr>
          <p:cNvCxnSpPr>
            <a:cxnSpLocks/>
            <a:stCxn id="63" idx="1"/>
          </p:cNvCxnSpPr>
          <p:nvPr/>
        </p:nvCxnSpPr>
        <p:spPr>
          <a:xfrm flipH="1">
            <a:off x="3563178" y="7699108"/>
            <a:ext cx="273712" cy="78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710D36E-734A-4145-8C62-89DDC9C39556}"/>
              </a:ext>
            </a:extLst>
          </p:cNvPr>
          <p:cNvCxnSpPr>
            <a:cxnSpLocks/>
          </p:cNvCxnSpPr>
          <p:nvPr/>
        </p:nvCxnSpPr>
        <p:spPr>
          <a:xfrm flipH="1" flipV="1">
            <a:off x="3780886" y="8090617"/>
            <a:ext cx="426558" cy="1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710D36E-734A-4145-8C62-89DDC9C39556}"/>
              </a:ext>
            </a:extLst>
          </p:cNvPr>
          <p:cNvCxnSpPr>
            <a:cxnSpLocks/>
          </p:cNvCxnSpPr>
          <p:nvPr/>
        </p:nvCxnSpPr>
        <p:spPr>
          <a:xfrm flipH="1" flipV="1">
            <a:off x="3900838" y="8364266"/>
            <a:ext cx="297980" cy="5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475285B-E716-45EA-A2AB-14569A4168C4}"/>
              </a:ext>
            </a:extLst>
          </p:cNvPr>
          <p:cNvCxnSpPr>
            <a:cxnSpLocks/>
          </p:cNvCxnSpPr>
          <p:nvPr/>
        </p:nvCxnSpPr>
        <p:spPr>
          <a:xfrm flipV="1">
            <a:off x="2724572" y="8131374"/>
            <a:ext cx="340656" cy="15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475285B-E716-45EA-A2AB-14569A4168C4}"/>
              </a:ext>
            </a:extLst>
          </p:cNvPr>
          <p:cNvCxnSpPr>
            <a:cxnSpLocks/>
          </p:cNvCxnSpPr>
          <p:nvPr/>
        </p:nvCxnSpPr>
        <p:spPr>
          <a:xfrm>
            <a:off x="2694024" y="8517188"/>
            <a:ext cx="4755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3836890" y="7591386"/>
            <a:ext cx="633812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" b="1" dirty="0">
                <a:latin typeface="Arial" panose="020B0604020202020204" pitchFamily="34" charset="0"/>
                <a:cs typeface="Arial" panose="020B0604020202020204" pitchFamily="34" charset="0"/>
              </a:rPr>
              <a:t>گچ برگ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2161696" y="7683375"/>
            <a:ext cx="85229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" b="1" dirty="0">
                <a:latin typeface="Arial" panose="020B0604020202020204" pitchFamily="34" charset="0"/>
                <a:cs typeface="Arial" panose="020B0604020202020204" pitchFamily="34" charset="0"/>
              </a:rPr>
              <a:t>تخته چند لایه مقاوم در برابر رطوبت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2154362" y="8023652"/>
            <a:ext cx="633812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" b="1" dirty="0">
                <a:latin typeface="Arial" panose="020B0604020202020204" pitchFamily="34" charset="0"/>
                <a:cs typeface="Arial" panose="020B0604020202020204" pitchFamily="34" charset="0"/>
              </a:rPr>
              <a:t>عایق رطوبتی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2309657" y="8396781"/>
            <a:ext cx="633812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" b="1" dirty="0">
                <a:latin typeface="Arial" panose="020B0604020202020204" pitchFamily="34" charset="0"/>
                <a:cs typeface="Arial" panose="020B0604020202020204" pitchFamily="34" charset="0"/>
              </a:rPr>
              <a:t>لایه نما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710D36E-734A-4145-8C62-89DDC9C39556}"/>
              </a:ext>
            </a:extLst>
          </p:cNvPr>
          <p:cNvCxnSpPr>
            <a:cxnSpLocks/>
          </p:cNvCxnSpPr>
          <p:nvPr/>
        </p:nvCxnSpPr>
        <p:spPr>
          <a:xfrm flipH="1" flipV="1">
            <a:off x="3957436" y="7927420"/>
            <a:ext cx="296526" cy="1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4187045" y="7819698"/>
            <a:ext cx="633812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" b="1" dirty="0">
                <a:latin typeface="Arial" panose="020B0604020202020204" pitchFamily="34" charset="0"/>
                <a:cs typeface="Arial" panose="020B0604020202020204" pitchFamily="34" charset="0"/>
              </a:rPr>
              <a:t>نایلون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427" y="3582401"/>
            <a:ext cx="60042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200" dirty="0">
                <a:cs typeface="B Nazanin" panose="00000400000000000000" pitchFamily="2" charset="-78"/>
              </a:rPr>
              <a:t>شرکت صفحه سازه مقدم ارائه دهنده ال اس اف به روش آمریکایی برای اولین بار در ایران می باشد.</a:t>
            </a:r>
            <a:r>
              <a:rPr lang="en-US" sz="1200" dirty="0">
                <a:cs typeface="B Nazanin" panose="00000400000000000000" pitchFamily="2" charset="-78"/>
              </a:rPr>
              <a:t> </a:t>
            </a:r>
            <a:r>
              <a:rPr lang="fa-IR" sz="1200" dirty="0">
                <a:cs typeface="B Nazanin" panose="00000400000000000000" pitchFamily="2" charset="-78"/>
              </a:rPr>
              <a:t> ال اس اف به روش آمریکایی با نام </a:t>
            </a:r>
            <a:r>
              <a:rPr lang="en-US" sz="1200" dirty="0">
                <a:cs typeface="B Nazanin" panose="00000400000000000000" pitchFamily="2" charset="-78"/>
              </a:rPr>
              <a:t>(</a:t>
            </a:r>
            <a:r>
              <a:rPr lang="en-US" sz="1200" b="1" dirty="0">
                <a:cs typeface="B Nazanin" panose="00000400000000000000" pitchFamily="2" charset="-78"/>
              </a:rPr>
              <a:t>LSF)</a:t>
            </a:r>
            <a:r>
              <a:rPr lang="en-US" sz="1200" dirty="0">
                <a:cs typeface="B Nazanin" panose="00000400000000000000" pitchFamily="2" charset="-78"/>
              </a:rPr>
              <a:t> </a:t>
            </a:r>
            <a:r>
              <a:rPr lang="fa-IR" sz="1200" b="1" dirty="0">
                <a:cs typeface="B Nazanin" panose="00000400000000000000" pitchFamily="2" charset="-78"/>
              </a:rPr>
              <a:t>کانادایی </a:t>
            </a:r>
            <a:r>
              <a:rPr lang="fa-IR" sz="1200" dirty="0">
                <a:cs typeface="B Nazanin" panose="00000400000000000000" pitchFamily="2" charset="-78"/>
              </a:rPr>
              <a:t>در ایران معروف است. پروفیل های ال اس اف از ورق های فولادی سرد نورد شده تشکیل شده است.</a:t>
            </a:r>
            <a:r>
              <a:rPr lang="fa-IR" sz="1400" dirty="0">
                <a:cs typeface="B Nazanin" panose="00000400000000000000" pitchFamily="2" charset="-78"/>
              </a:rPr>
              <a:t> </a:t>
            </a:r>
            <a:r>
              <a:rPr lang="fa-IR" sz="1200" dirty="0">
                <a:cs typeface="B Nazanin" panose="00000400000000000000" pitchFamily="2" charset="-78"/>
              </a:rPr>
              <a:t>شایان ذکر است که سازه</a:t>
            </a:r>
            <a:r>
              <a:rPr lang="en-US" sz="1200" dirty="0">
                <a:cs typeface="B Nazanin" panose="00000400000000000000" pitchFamily="2" charset="-78"/>
              </a:rPr>
              <a:t>(LSF) </a:t>
            </a:r>
            <a:r>
              <a:rPr lang="fa-IR" sz="1200" dirty="0">
                <a:cs typeface="B Nazanin" panose="00000400000000000000" pitchFamily="2" charset="-78"/>
              </a:rPr>
              <a:t> به دلیل انعطاف پذیری بالا، با قابلیت طراحی و اجرا انواع طرح های معماری ملاحظات فرهنگی، اقتصادی، جغرافیایی را لحاظ می کند. روش کانادایی نیاز به نرم افرار های کامپیوتری تخصصی را ندارد و هر مهندس معمار و عمرانی می تواند آن را طراحی کند.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5724" y="276605"/>
            <a:ext cx="4006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5C0000"/>
                </a:solidFill>
              </a:rPr>
              <a:t>LIGHT WEIGHT STEEL FRAME   (</a:t>
            </a:r>
            <a:r>
              <a:rPr lang="en-US" b="1" dirty="0">
                <a:solidFill>
                  <a:srgbClr val="5C0000"/>
                </a:solidFill>
              </a:rPr>
              <a:t>LSF)  </a:t>
            </a:r>
            <a:endParaRPr lang="fa-IR" sz="1400" b="1" dirty="0">
              <a:solidFill>
                <a:srgbClr val="5C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2273592" y="8619021"/>
            <a:ext cx="633812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900" b="1" u="sng" dirty="0">
                <a:solidFill>
                  <a:srgbClr val="5C0000"/>
                </a:solidFill>
                <a:latin typeface="Arial" panose="020B0604020202020204" pitchFamily="34" charset="0"/>
              </a:rPr>
              <a:t>فضا خارجی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4152414" y="8544476"/>
            <a:ext cx="633812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900" b="1" u="sng" dirty="0">
                <a:solidFill>
                  <a:srgbClr val="5C0000"/>
                </a:solidFill>
                <a:latin typeface="Arial" panose="020B0604020202020204" pitchFamily="34" charset="0"/>
              </a:rPr>
              <a:t>فضا داخلی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3745" y="9528871"/>
            <a:ext cx="792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2/4</a:t>
            </a:r>
            <a:endParaRPr lang="en-US" sz="1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66B8158-1E62-410D-9320-4E3C5A1D1274}"/>
              </a:ext>
            </a:extLst>
          </p:cNvPr>
          <p:cNvSpPr txBox="1"/>
          <p:nvPr/>
        </p:nvSpPr>
        <p:spPr>
          <a:xfrm>
            <a:off x="5351418" y="600359"/>
            <a:ext cx="180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20000"/>
                </a:solidFill>
              </a:rPr>
              <a:t>KING OF PANEL</a:t>
            </a:r>
          </a:p>
        </p:txBody>
      </p:sp>
      <p:pic>
        <p:nvPicPr>
          <p:cNvPr id="83" name="Graphic 38" descr="Receiver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14" y="9390627"/>
            <a:ext cx="121265" cy="12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Graphic 40" descr="World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96" y="9373054"/>
            <a:ext cx="150914" cy="1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Graphic 41" descr="Home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54" y="9546541"/>
            <a:ext cx="1682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1019411" y="9120069"/>
            <a:ext cx="5413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800" b="1" kern="1000" dirty="0">
                <a:cs typeface="B Nazanin" panose="00000400000000000000" pitchFamily="2" charset="-78"/>
              </a:rPr>
              <a:t>شرکت صفحه سازه مقدم</a:t>
            </a:r>
            <a:endParaRPr lang="en-US" sz="800" b="1" kern="10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800" kern="1000" dirty="0">
                <a:cs typeface="B Nazanin" panose="00000400000000000000" pitchFamily="2" charset="-78"/>
              </a:rPr>
              <a:t>01142175072/ 09125756172 </a:t>
            </a:r>
            <a:r>
              <a:rPr lang="fa-IR" sz="800" kern="1000" dirty="0">
                <a:cs typeface="B Nazanin" panose="00000400000000000000" pitchFamily="2" charset="-78"/>
              </a:rPr>
              <a:t>           </a:t>
            </a:r>
            <a:r>
              <a:rPr lang="en-US" sz="800" kern="1000" dirty="0">
                <a:cs typeface="B Nazanin" panose="00000400000000000000" pitchFamily="2" charset="-78"/>
              </a:rPr>
              <a:t>  </a:t>
            </a:r>
            <a:r>
              <a:rPr lang="fa-IR" sz="800" kern="1000" dirty="0">
                <a:cs typeface="B Nazanin" panose="00000400000000000000" pitchFamily="2" charset="-78"/>
              </a:rPr>
              <a:t>  </a:t>
            </a:r>
            <a:r>
              <a:rPr lang="en-US" sz="800" kern="1000" dirty="0">
                <a:cs typeface="B Nazanin" panose="00000400000000000000" pitchFamily="2" charset="-78"/>
              </a:rPr>
              <a:t>  </a:t>
            </a:r>
            <a:r>
              <a:rPr lang="fa-IR" sz="800" kern="1000" dirty="0">
                <a:cs typeface="B Nazanin" panose="00000400000000000000" pitchFamily="2" charset="-78"/>
              </a:rPr>
              <a:t>   </a:t>
            </a:r>
            <a:r>
              <a:rPr lang="en-US" sz="800" kern="1000" dirty="0">
                <a:cs typeface="B Nazanin" panose="00000400000000000000" pitchFamily="2" charset="-78"/>
                <a:hlinkClick r:id="rId14"/>
              </a:rPr>
              <a:t>WWW.CYRUSPANEL.COM</a:t>
            </a:r>
            <a:r>
              <a:rPr lang="fa-IR" sz="800" kern="1000" dirty="0">
                <a:cs typeface="B Nazanin" panose="00000400000000000000" pitchFamily="2" charset="-78"/>
              </a:rPr>
              <a:t> </a:t>
            </a:r>
            <a:r>
              <a:rPr lang="en-US" sz="800" kern="1000" dirty="0">
                <a:cs typeface="B Nazanin" panose="00000400000000000000" pitchFamily="2" charset="-78"/>
              </a:rPr>
              <a:t>                             </a:t>
            </a:r>
            <a:r>
              <a:rPr lang="fa-IR" sz="800" kern="1000" dirty="0">
                <a:cs typeface="B Nazanin" panose="00000400000000000000" pitchFamily="2" charset="-78"/>
              </a:rPr>
              <a:t> </a:t>
            </a:r>
            <a:r>
              <a:rPr lang="en-US" sz="800" kern="1000" dirty="0">
                <a:cs typeface="B Nazanin" panose="00000400000000000000" pitchFamily="2" charset="-78"/>
              </a:rPr>
              <a:t>        </a:t>
            </a:r>
            <a:r>
              <a:rPr lang="en-US" sz="800" kern="1000" dirty="0" err="1">
                <a:cs typeface="B Nazanin" panose="00000400000000000000" pitchFamily="2" charset="-78"/>
              </a:rPr>
              <a:t>cyrus</a:t>
            </a:r>
            <a:r>
              <a:rPr lang="en-US" sz="800" kern="1000" dirty="0">
                <a:cs typeface="B Nazanin" panose="00000400000000000000" pitchFamily="2" charset="-78"/>
              </a:rPr>
              <a:t> panel</a:t>
            </a:r>
          </a:p>
          <a:p>
            <a:pPr algn="r" rtl="1">
              <a:lnSpc>
                <a:spcPct val="150000"/>
              </a:lnSpc>
            </a:pPr>
            <a:r>
              <a:rPr lang="fa-IR" sz="800" kern="1000" dirty="0">
                <a:cs typeface="B Nazanin" panose="00000400000000000000" pitchFamily="2" charset="-78"/>
              </a:rPr>
              <a:t>مازندران،شهرستان سیمرغ ( کیاکلاه) ،شهرک صنعتی سنگتاب، واحد8</a:t>
            </a:r>
            <a:r>
              <a:rPr lang="en-US" sz="800" kern="1000" dirty="0">
                <a:cs typeface="B Nazanin" panose="00000400000000000000" pitchFamily="2" charset="-78"/>
              </a:rPr>
              <a:t>  </a:t>
            </a:r>
            <a:r>
              <a:rPr lang="fa-IR" sz="800" kern="1000" dirty="0">
                <a:cs typeface="B Nazanin" panose="00000400000000000000" pitchFamily="2" charset="-78"/>
              </a:rPr>
              <a:t>    </a:t>
            </a:r>
            <a:r>
              <a:rPr lang="en-US" sz="800" kern="1000" dirty="0">
                <a:cs typeface="B Nazanin" panose="00000400000000000000" pitchFamily="2" charset="-78"/>
              </a:rPr>
              <a:t>      </a:t>
            </a:r>
            <a:r>
              <a:rPr lang="en-US" sz="800" kern="1000" dirty="0" err="1">
                <a:cs typeface="B Nazanin" panose="00000400000000000000" pitchFamily="2" charset="-78"/>
              </a:rPr>
              <a:t>safhe_saze_moghadam</a:t>
            </a:r>
            <a:r>
              <a:rPr lang="en-US" sz="800" kern="1000" dirty="0">
                <a:cs typeface="B Nazanin" panose="00000400000000000000" pitchFamily="2" charset="-78"/>
              </a:rPr>
              <a:t>                                                </a:t>
            </a:r>
            <a:r>
              <a:rPr lang="fa-IR" sz="800" kern="1000" dirty="0">
                <a:cs typeface="B Nazanin" panose="00000400000000000000" pitchFamily="2" charset="-78"/>
              </a:rPr>
              <a:t> </a:t>
            </a:r>
            <a:r>
              <a:rPr lang="en-US" sz="800" kern="1000" dirty="0">
                <a:cs typeface="B Nazanin" panose="00000400000000000000" pitchFamily="2" charset="-78"/>
              </a:rPr>
              <a:t>  </a:t>
            </a:r>
            <a:r>
              <a:rPr lang="fa-IR" sz="800" kern="1000" dirty="0">
                <a:cs typeface="B Nazanin" panose="00000400000000000000" pitchFamily="2" charset="-78"/>
              </a:rPr>
              <a:t>    </a:t>
            </a:r>
            <a:endParaRPr lang="en-US" sz="800" kern="1000" dirty="0">
              <a:cs typeface="B Nazanin" panose="00000400000000000000" pitchFamily="2" charset="-78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84" y="9544436"/>
            <a:ext cx="197264" cy="19726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85" y="9371678"/>
            <a:ext cx="152290" cy="1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1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BD14BA8-6C6B-483C-899C-15162DE8BD4D}"/>
              </a:ext>
            </a:extLst>
          </p:cNvPr>
          <p:cNvSpPr/>
          <p:nvPr/>
        </p:nvSpPr>
        <p:spPr>
          <a:xfrm>
            <a:off x="4960215" y="7567640"/>
            <a:ext cx="1679154" cy="1343310"/>
          </a:xfrm>
          <a:prstGeom prst="rect">
            <a:avLst/>
          </a:prstGeom>
          <a:ln w="38100">
            <a:solidFill>
              <a:srgbClr val="82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BD14BA8-6C6B-483C-899C-15162DE8BD4D}"/>
              </a:ext>
            </a:extLst>
          </p:cNvPr>
          <p:cNvSpPr/>
          <p:nvPr/>
        </p:nvSpPr>
        <p:spPr>
          <a:xfrm>
            <a:off x="2147541" y="7567441"/>
            <a:ext cx="2571994" cy="1343310"/>
          </a:xfrm>
          <a:prstGeom prst="rect">
            <a:avLst/>
          </a:prstGeom>
          <a:ln w="38100">
            <a:solidFill>
              <a:srgbClr val="82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7CBD6D8-16D4-4A0C-9CA4-3D89BDAFB2B0}"/>
              </a:ext>
            </a:extLst>
          </p:cNvPr>
          <p:cNvSpPr/>
          <p:nvPr/>
        </p:nvSpPr>
        <p:spPr>
          <a:xfrm>
            <a:off x="215576" y="7567824"/>
            <a:ext cx="1679154" cy="1343310"/>
          </a:xfrm>
          <a:prstGeom prst="rect">
            <a:avLst/>
          </a:prstGeom>
          <a:ln w="38100">
            <a:solidFill>
              <a:srgbClr val="82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41" b="76111" l="13125" r="6875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7166" t="28964" r="36834" b="24666"/>
          <a:stretch/>
        </p:blipFill>
        <p:spPr>
          <a:xfrm>
            <a:off x="470716" y="7541693"/>
            <a:ext cx="1245688" cy="124968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C9E8B88-EA80-4AA0-95D8-A26381018B0A}"/>
              </a:ext>
            </a:extLst>
          </p:cNvPr>
          <p:cNvCxnSpPr>
            <a:cxnSpLocks/>
          </p:cNvCxnSpPr>
          <p:nvPr/>
        </p:nvCxnSpPr>
        <p:spPr>
          <a:xfrm>
            <a:off x="3204341" y="533524"/>
            <a:ext cx="2399175" cy="3667"/>
          </a:xfrm>
          <a:prstGeom prst="lin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A508824-2C5A-4E30-91BC-C1768C246799}"/>
              </a:ext>
            </a:extLst>
          </p:cNvPr>
          <p:cNvCxnSpPr>
            <a:cxnSpLocks/>
          </p:cNvCxnSpPr>
          <p:nvPr/>
        </p:nvCxnSpPr>
        <p:spPr>
          <a:xfrm flipV="1">
            <a:off x="1115919" y="727987"/>
            <a:ext cx="5731397" cy="6496"/>
          </a:xfrm>
          <a:prstGeom prst="lin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354C0FB-8545-41AB-ABFD-978713AFA2A3}"/>
              </a:ext>
            </a:extLst>
          </p:cNvPr>
          <p:cNvSpPr txBox="1"/>
          <p:nvPr/>
        </p:nvSpPr>
        <p:spPr>
          <a:xfrm>
            <a:off x="1359568" y="2261937"/>
            <a:ext cx="4138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690439-A0B7-4268-995F-ACE56D6361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28" t="4830" r="14718" b="9659"/>
          <a:stretch/>
        </p:blipFill>
        <p:spPr>
          <a:xfrm>
            <a:off x="1536273" y="914732"/>
            <a:ext cx="4082519" cy="26198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9FBD8A-B71F-4E1C-ABAA-27643F736F73}"/>
              </a:ext>
            </a:extLst>
          </p:cNvPr>
          <p:cNvSpPr txBox="1"/>
          <p:nvPr/>
        </p:nvSpPr>
        <p:spPr>
          <a:xfrm>
            <a:off x="5075904" y="292541"/>
            <a:ext cx="15693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rgbClr val="820000"/>
                </a:solidFill>
              </a:rPr>
              <a:t>سیروس پنل</a:t>
            </a:r>
            <a:endParaRPr lang="en-US" dirty="0">
              <a:solidFill>
                <a:srgbClr val="82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BB45F-EF88-42C4-85A7-5E6D8982BF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10084" b="4588"/>
          <a:stretch/>
        </p:blipFill>
        <p:spPr>
          <a:xfrm>
            <a:off x="358052" y="5203580"/>
            <a:ext cx="2639248" cy="1822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31033" t="24265" r="34489" b="21359"/>
          <a:stretch/>
        </p:blipFill>
        <p:spPr>
          <a:xfrm>
            <a:off x="5131526" y="7643278"/>
            <a:ext cx="1401105" cy="1242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/>
          <a:srcRect l="28167" t="24370" r="42000" b="24963"/>
          <a:stretch/>
        </p:blipFill>
        <p:spPr>
          <a:xfrm>
            <a:off x="2993931" y="7669232"/>
            <a:ext cx="1268862" cy="1212153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475285B-E716-45EA-A2AB-14569A4168C4}"/>
              </a:ext>
            </a:extLst>
          </p:cNvPr>
          <p:cNvCxnSpPr>
            <a:cxnSpLocks/>
          </p:cNvCxnSpPr>
          <p:nvPr/>
        </p:nvCxnSpPr>
        <p:spPr>
          <a:xfrm flipV="1">
            <a:off x="2801589" y="8128296"/>
            <a:ext cx="411930" cy="1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475285B-E716-45EA-A2AB-14569A4168C4}"/>
              </a:ext>
            </a:extLst>
          </p:cNvPr>
          <p:cNvCxnSpPr>
            <a:cxnSpLocks/>
          </p:cNvCxnSpPr>
          <p:nvPr/>
        </p:nvCxnSpPr>
        <p:spPr>
          <a:xfrm>
            <a:off x="2793684" y="8576166"/>
            <a:ext cx="4755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2175608" y="8020574"/>
            <a:ext cx="633812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" b="1" dirty="0">
                <a:latin typeface="Arial" panose="020B0604020202020204" pitchFamily="34" charset="0"/>
                <a:cs typeface="Arial" panose="020B0604020202020204" pitchFamily="34" charset="0"/>
              </a:rPr>
              <a:t>عایق رطوبتی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2369808" y="8452564"/>
            <a:ext cx="633812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" b="1" dirty="0">
                <a:latin typeface="Arial" panose="020B0604020202020204" pitchFamily="34" charset="0"/>
                <a:cs typeface="Arial" panose="020B0604020202020204" pitchFamily="34" charset="0"/>
              </a:rPr>
              <a:t>لایه نما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475285B-E716-45EA-A2AB-14569A4168C4}"/>
              </a:ext>
            </a:extLst>
          </p:cNvPr>
          <p:cNvCxnSpPr>
            <a:cxnSpLocks/>
          </p:cNvCxnSpPr>
          <p:nvPr/>
        </p:nvCxnSpPr>
        <p:spPr>
          <a:xfrm flipV="1">
            <a:off x="2989709" y="7901723"/>
            <a:ext cx="411930" cy="1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B076917-283D-468A-8895-EA73484BCB8B}"/>
              </a:ext>
            </a:extLst>
          </p:cNvPr>
          <p:cNvSpPr txBox="1"/>
          <p:nvPr/>
        </p:nvSpPr>
        <p:spPr>
          <a:xfrm>
            <a:off x="2108889" y="7780527"/>
            <a:ext cx="1195887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" b="1" dirty="0">
                <a:latin typeface="Arial" panose="020B0604020202020204" pitchFamily="34" charset="0"/>
                <a:cs typeface="Arial" panose="020B0604020202020204" pitchFamily="34" charset="0"/>
              </a:rPr>
              <a:t>فوم ضد آتش پلی یرتان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4371516" y="8044310"/>
            <a:ext cx="633812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" b="1" dirty="0">
                <a:latin typeface="Arial" panose="020B0604020202020204" pitchFamily="34" charset="0"/>
                <a:cs typeface="Arial" panose="020B0604020202020204" pitchFamily="34" charset="0"/>
              </a:rPr>
              <a:t>استاد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710D36E-734A-4145-8C62-89DDC9C39556}"/>
              </a:ext>
            </a:extLst>
          </p:cNvPr>
          <p:cNvCxnSpPr>
            <a:cxnSpLocks/>
          </p:cNvCxnSpPr>
          <p:nvPr/>
        </p:nvCxnSpPr>
        <p:spPr>
          <a:xfrm flipH="1" flipV="1">
            <a:off x="4130386" y="8024660"/>
            <a:ext cx="217709" cy="2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710D36E-734A-4145-8C62-89DDC9C39556}"/>
              </a:ext>
            </a:extLst>
          </p:cNvPr>
          <p:cNvCxnSpPr>
            <a:cxnSpLocks/>
          </p:cNvCxnSpPr>
          <p:nvPr/>
        </p:nvCxnSpPr>
        <p:spPr>
          <a:xfrm flipH="1" flipV="1">
            <a:off x="3965787" y="8218298"/>
            <a:ext cx="426558" cy="1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3608383" y="7565944"/>
            <a:ext cx="11045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800" b="1" dirty="0">
                <a:latin typeface="Arial" panose="020B0604020202020204" pitchFamily="34" charset="0"/>
                <a:cs typeface="Arial" panose="020B0604020202020204" pitchFamily="34" charset="0"/>
              </a:rPr>
              <a:t>2 لایه گچ یه ضخامت 5 میلی متر روی توری پلیمری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475285B-E716-45EA-A2AB-14569A4168C4}"/>
              </a:ext>
            </a:extLst>
          </p:cNvPr>
          <p:cNvCxnSpPr>
            <a:cxnSpLocks/>
          </p:cNvCxnSpPr>
          <p:nvPr/>
        </p:nvCxnSpPr>
        <p:spPr>
          <a:xfrm flipV="1">
            <a:off x="451338" y="7906913"/>
            <a:ext cx="278248" cy="12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204695" y="7768829"/>
            <a:ext cx="34702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" b="1" dirty="0">
                <a:latin typeface="Arial" panose="020B0604020202020204" pitchFamily="34" charset="0"/>
                <a:cs typeface="Arial" panose="020B0604020202020204" pitchFamily="34" charset="0"/>
              </a:rPr>
              <a:t>رانر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710D36E-734A-4145-8C62-89DDC9C39556}"/>
              </a:ext>
            </a:extLst>
          </p:cNvPr>
          <p:cNvCxnSpPr>
            <a:cxnSpLocks/>
          </p:cNvCxnSpPr>
          <p:nvPr/>
        </p:nvCxnSpPr>
        <p:spPr>
          <a:xfrm flipH="1" flipV="1">
            <a:off x="883590" y="8482928"/>
            <a:ext cx="426558" cy="1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1250738" y="8363898"/>
            <a:ext cx="633812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LSP</a:t>
            </a:r>
            <a:endParaRPr lang="fa-I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710D36E-734A-4145-8C62-89DDC9C39556}"/>
              </a:ext>
            </a:extLst>
          </p:cNvPr>
          <p:cNvCxnSpPr>
            <a:cxnSpLocks/>
          </p:cNvCxnSpPr>
          <p:nvPr/>
        </p:nvCxnSpPr>
        <p:spPr>
          <a:xfrm flipH="1" flipV="1">
            <a:off x="1392067" y="7753518"/>
            <a:ext cx="306910" cy="15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1481609" y="8368733"/>
            <a:ext cx="633812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" b="1" dirty="0">
                <a:latin typeface="Arial" panose="020B0604020202020204" pitchFamily="34" charset="0"/>
                <a:cs typeface="Arial" panose="020B0604020202020204" pitchFamily="34" charset="0"/>
              </a:rPr>
              <a:t>پنل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1436713" y="7929165"/>
            <a:ext cx="633812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LSP</a:t>
            </a:r>
            <a:endParaRPr lang="fa-I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1655720" y="7926898"/>
            <a:ext cx="633812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" b="1" dirty="0">
                <a:latin typeface="Arial" panose="020B0604020202020204" pitchFamily="34" charset="0"/>
                <a:cs typeface="Arial" panose="020B0604020202020204" pitchFamily="34" charset="0"/>
              </a:rPr>
              <a:t>پنل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5286610" y="7632856"/>
            <a:ext cx="633812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LSP</a:t>
            </a:r>
            <a:endParaRPr lang="fa-I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5498431" y="7630282"/>
            <a:ext cx="633812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" b="1" dirty="0">
                <a:latin typeface="Arial" panose="020B0604020202020204" pitchFamily="34" charset="0"/>
                <a:cs typeface="Arial" panose="020B0604020202020204" pitchFamily="34" charset="0"/>
              </a:rPr>
              <a:t>پنل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6AA3BC0-B18B-43FD-BF28-AEFF75DEE32B}"/>
              </a:ext>
            </a:extLst>
          </p:cNvPr>
          <p:cNvCxnSpPr>
            <a:cxnSpLocks/>
          </p:cNvCxnSpPr>
          <p:nvPr/>
        </p:nvCxnSpPr>
        <p:spPr>
          <a:xfrm>
            <a:off x="5618792" y="7823158"/>
            <a:ext cx="140" cy="204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090783" y="8506306"/>
            <a:ext cx="4924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700" b="1" dirty="0">
                <a:latin typeface="Arial" panose="020B0604020202020204" pitchFamily="34" charset="0"/>
              </a:rPr>
              <a:t>فونداسیون</a:t>
            </a:r>
            <a:endParaRPr lang="en-US" b="1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6AA3BC0-B18B-43FD-BF28-AEFF75DEE32B}"/>
              </a:ext>
            </a:extLst>
          </p:cNvPr>
          <p:cNvCxnSpPr>
            <a:cxnSpLocks/>
          </p:cNvCxnSpPr>
          <p:nvPr/>
        </p:nvCxnSpPr>
        <p:spPr>
          <a:xfrm flipH="1" flipV="1">
            <a:off x="5711787" y="8610093"/>
            <a:ext cx="420456" cy="10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F30D01D-123C-4371-9099-BEDAE1ECC78D}"/>
              </a:ext>
            </a:extLst>
          </p:cNvPr>
          <p:cNvSpPr txBox="1"/>
          <p:nvPr/>
        </p:nvSpPr>
        <p:spPr>
          <a:xfrm>
            <a:off x="5645226" y="8682907"/>
            <a:ext cx="643507" cy="184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00" b="1" dirty="0">
                <a:latin typeface="Arial" panose="020B0604020202020204" pitchFamily="34" charset="0"/>
                <a:cs typeface="Arial" panose="020B0604020202020204" pitchFamily="34" charset="0"/>
              </a:rPr>
              <a:t>عایق رطوبتی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6AA3BC0-B18B-43FD-BF28-AEFF75DEE32B}"/>
              </a:ext>
            </a:extLst>
          </p:cNvPr>
          <p:cNvCxnSpPr>
            <a:cxnSpLocks/>
          </p:cNvCxnSpPr>
          <p:nvPr/>
        </p:nvCxnSpPr>
        <p:spPr>
          <a:xfrm>
            <a:off x="5750321" y="7744551"/>
            <a:ext cx="363279" cy="85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6AA3BC0-B18B-43FD-BF28-AEFF75DEE32B}"/>
              </a:ext>
            </a:extLst>
          </p:cNvPr>
          <p:cNvCxnSpPr>
            <a:cxnSpLocks/>
          </p:cNvCxnSpPr>
          <p:nvPr/>
        </p:nvCxnSpPr>
        <p:spPr>
          <a:xfrm flipH="1" flipV="1">
            <a:off x="5251347" y="8780944"/>
            <a:ext cx="420456" cy="10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AA3BC0-B18B-43FD-BF28-AEFF75DEE32B}"/>
              </a:ext>
            </a:extLst>
          </p:cNvPr>
          <p:cNvCxnSpPr>
            <a:cxnSpLocks/>
          </p:cNvCxnSpPr>
          <p:nvPr/>
        </p:nvCxnSpPr>
        <p:spPr>
          <a:xfrm flipH="1">
            <a:off x="5899014" y="8431901"/>
            <a:ext cx="260597" cy="2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090722" y="8323961"/>
            <a:ext cx="30489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700" b="1" dirty="0">
                <a:latin typeface="Arial" panose="020B0604020202020204" pitchFamily="34" charset="0"/>
              </a:rPr>
              <a:t>رانر</a:t>
            </a:r>
            <a:endParaRPr lang="en-US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3156716" y="5589895"/>
            <a:ext cx="33251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rtl="1">
              <a:buFont typeface="Arial" panose="020B0604020202020204" pitchFamily="34" charset="0"/>
              <a:buChar char="•"/>
            </a:pPr>
            <a:r>
              <a:rPr lang="fa-IR" sz="1200" dirty="0">
                <a:latin typeface="Arial" panose="020B0604020202020204" pitchFamily="34" charset="0"/>
                <a:cs typeface="B Nazanin" panose="00000400000000000000" pitchFamily="2" charset="-78"/>
              </a:rPr>
              <a:t>روش تولید و نصب کلیه</a:t>
            </a:r>
            <a:r>
              <a:rPr lang="en-US" sz="1200" dirty="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fa-IR" sz="1200" dirty="0">
                <a:latin typeface="Arial" panose="020B0604020202020204" pitchFamily="34" charset="0"/>
                <a:cs typeface="B Nazanin" panose="00000400000000000000" pitchFamily="2" charset="-78"/>
              </a:rPr>
              <a:t>قطعات به طریق </a:t>
            </a:r>
            <a:r>
              <a:rPr lang="fa-IR" sz="1200" b="1" dirty="0">
                <a:latin typeface="Arial" panose="020B0604020202020204" pitchFamily="34" charset="0"/>
                <a:cs typeface="B Nazanin" panose="00000400000000000000" pitchFamily="2" charset="-78"/>
              </a:rPr>
              <a:t>کانادایی </a:t>
            </a:r>
            <a:r>
              <a:rPr lang="fa-IR" sz="1200" dirty="0">
                <a:latin typeface="Arial" panose="020B0604020202020204" pitchFamily="34" charset="0"/>
                <a:cs typeface="B Nazanin" panose="00000400000000000000" pitchFamily="2" charset="-78"/>
              </a:rPr>
              <a:t>می باشد. ضخامت قطعات تولیدی</a:t>
            </a:r>
            <a:r>
              <a:rPr lang="en-US" sz="1200" dirty="0">
                <a:latin typeface="Arial" panose="020B0604020202020204" pitchFamily="34" charset="0"/>
                <a:cs typeface="B Nazanin" panose="00000400000000000000" pitchFamily="2" charset="-78"/>
              </a:rPr>
              <a:t>LSP</a:t>
            </a:r>
            <a:r>
              <a:rPr lang="fa-IR" sz="1200" dirty="0">
                <a:latin typeface="Arial" panose="020B0604020202020204" pitchFamily="34" charset="0"/>
                <a:cs typeface="B Nazanin" panose="00000400000000000000" pitchFamily="2" charset="-78"/>
              </a:rPr>
              <a:t> از 1 میلی متر تا 4 میلی متر و طول تا حداکثر 7 متر می باشد.</a:t>
            </a:r>
            <a:endParaRPr lang="en-US" sz="1200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marL="171450" indent="-171450" algn="just" rtl="1">
              <a:buFont typeface="Arial" panose="020B0604020202020204" pitchFamily="34" charset="0"/>
              <a:buChar char="•"/>
            </a:pPr>
            <a:r>
              <a:rPr lang="fa-IR" sz="1200" dirty="0">
                <a:latin typeface="Arial" panose="020B0604020202020204" pitchFamily="34" charset="0"/>
                <a:cs typeface="B Nazanin" panose="00000400000000000000" pitchFamily="2" charset="-78"/>
              </a:rPr>
              <a:t>سازه پنل ال اس پی بطور عمود به عنوان دیوار و بطور افقی به عنوان کف تا دهانه 6 متر و بطور مورب به عنوان سقف بام تا دهانه 7 متر استفاده می شود.</a:t>
            </a:r>
          </a:p>
          <a:p>
            <a:pPr marL="171450" indent="-171450" algn="just" rtl="1">
              <a:buFont typeface="Arial" panose="020B0604020202020204" pitchFamily="34" charset="0"/>
              <a:buChar char="•"/>
            </a:pPr>
            <a:r>
              <a:rPr lang="fa-IR" sz="1200" dirty="0">
                <a:latin typeface="Arial" panose="020B0604020202020204" pitchFamily="34" charset="0"/>
                <a:cs typeface="B Nazanin" panose="00000400000000000000" pitchFamily="2" charset="-78"/>
              </a:rPr>
              <a:t>ساخت و ساز تا 4 طبقه بدون نیاز به اسکلت اضافی</a:t>
            </a:r>
            <a:endParaRPr lang="en-US" sz="1200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33375" y="3909031"/>
            <a:ext cx="6062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200" dirty="0">
                <a:cs typeface="B Nazanin" panose="00000400000000000000" pitchFamily="2" charset="-78"/>
              </a:rPr>
              <a:t>پنل های سازه ای ساختمان هستندکه توسط مهندس مرتضی مقدم فارغ التحصیل و استاد معماری حرفه ای در شهر بوستون آمریکا اختراع شده و در آمریکا و اروپا و چین و ایران به ثبت اختراع رسیده است و اولین بار است که در سطح جهانی عرضه می گردد. محاسبه ی سازه ال اس پی برابر با محاسبه سازه ال اس اف می باشد که در نشریه ی (612) سازمان برنامه و بودجه برای محاسبه سازه های فولادی سرد نورد شده در ایران ذکر شده است. کلیه مصالح ساختمانی نقاط ضعف و قوت دارند. ولی</a:t>
            </a:r>
            <a:r>
              <a:rPr lang="en-US" sz="1200" dirty="0">
                <a:cs typeface="B Nazanin" panose="00000400000000000000" pitchFamily="2" charset="-78"/>
              </a:rPr>
              <a:t>LSP </a:t>
            </a:r>
            <a:r>
              <a:rPr lang="fa-IR" sz="1200" dirty="0">
                <a:cs typeface="B Nazanin" panose="00000400000000000000" pitchFamily="2" charset="-78"/>
              </a:rPr>
              <a:t> تا کنون در کلاس خود فقط نقاط قوت داشته و در رتبه ای قرار دارد که هیچ نقطه ضعفی برای آن شناسایی نشده است.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D081799-082F-4900-8803-9836C4012721}"/>
              </a:ext>
            </a:extLst>
          </p:cNvPr>
          <p:cNvSpPr txBox="1"/>
          <p:nvPr/>
        </p:nvSpPr>
        <p:spPr>
          <a:xfrm>
            <a:off x="5920422" y="3539699"/>
            <a:ext cx="543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LSP</a:t>
            </a:r>
            <a:endParaRPr lang="fa-IR" b="1" dirty="0"/>
          </a:p>
        </p:txBody>
      </p:sp>
      <p:sp>
        <p:nvSpPr>
          <p:cNvPr id="8" name="Rectangle 7"/>
          <p:cNvSpPr/>
          <p:nvPr/>
        </p:nvSpPr>
        <p:spPr>
          <a:xfrm>
            <a:off x="5218395" y="5141118"/>
            <a:ext cx="12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b="1" dirty="0">
                <a:cs typeface="B Nazanin" panose="00000400000000000000" pitchFamily="2" charset="-78"/>
              </a:rPr>
              <a:t>فواید سیستم: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6621" y="256607"/>
            <a:ext cx="4421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5C0000"/>
                </a:solidFill>
              </a:rPr>
              <a:t>LIGHT WEIGHT STRUCTURAL PANEL  </a:t>
            </a:r>
            <a:r>
              <a:rPr lang="en-US" b="1" dirty="0">
                <a:solidFill>
                  <a:srgbClr val="5C0000"/>
                </a:solidFill>
              </a:rPr>
              <a:t>LSP</a:t>
            </a:r>
            <a:endParaRPr lang="fa-IR" sz="1400" b="1" dirty="0">
              <a:solidFill>
                <a:srgbClr val="5C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7716" y="8597644"/>
            <a:ext cx="6319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900" b="1" u="sng" dirty="0">
                <a:solidFill>
                  <a:srgbClr val="5C0000"/>
                </a:solidFill>
                <a:latin typeface="Arial" panose="020B0604020202020204" pitchFamily="34" charset="0"/>
              </a:rPr>
              <a:t>فضا خارجی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6218E6-286E-480B-BD3C-29D881AA08E4}"/>
              </a:ext>
            </a:extLst>
          </p:cNvPr>
          <p:cNvSpPr txBox="1"/>
          <p:nvPr/>
        </p:nvSpPr>
        <p:spPr>
          <a:xfrm>
            <a:off x="4170936" y="8571895"/>
            <a:ext cx="633812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900" b="1" u="sng" dirty="0">
                <a:solidFill>
                  <a:srgbClr val="5C0000"/>
                </a:solidFill>
                <a:latin typeface="Arial" panose="020B0604020202020204" pitchFamily="34" charset="0"/>
              </a:rPr>
              <a:t>فضا داخلی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23745" y="9528871"/>
            <a:ext cx="792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3/4</a:t>
            </a:r>
            <a:endParaRPr lang="en-US" sz="11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89FBD8A-B71F-4E1C-ABAA-27643F736F73}"/>
              </a:ext>
            </a:extLst>
          </p:cNvPr>
          <p:cNvSpPr txBox="1"/>
          <p:nvPr/>
        </p:nvSpPr>
        <p:spPr>
          <a:xfrm>
            <a:off x="-563399" y="565206"/>
            <a:ext cx="15693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solidFill>
                  <a:srgbClr val="820000"/>
                </a:solidFill>
              </a:rPr>
              <a:t>شاه پنل ها</a:t>
            </a:r>
            <a:endParaRPr lang="en-US" sz="1600" dirty="0">
              <a:solidFill>
                <a:srgbClr val="820000"/>
              </a:solidFill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0730665-3E77-4C96-9914-C7AB8AAC97D5}"/>
              </a:ext>
            </a:extLst>
          </p:cNvPr>
          <p:cNvCxnSpPr>
            <a:cxnSpLocks/>
          </p:cNvCxnSpPr>
          <p:nvPr/>
        </p:nvCxnSpPr>
        <p:spPr>
          <a:xfrm>
            <a:off x="-6101" y="7356243"/>
            <a:ext cx="6890669" cy="26378"/>
          </a:xfrm>
          <a:prstGeom prst="lin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4ADB72B-FCEB-4FAA-863D-4F96BFE79A0A}"/>
              </a:ext>
            </a:extLst>
          </p:cNvPr>
          <p:cNvCxnSpPr>
            <a:cxnSpLocks/>
          </p:cNvCxnSpPr>
          <p:nvPr/>
        </p:nvCxnSpPr>
        <p:spPr>
          <a:xfrm>
            <a:off x="-17825" y="9121837"/>
            <a:ext cx="6875825" cy="0"/>
          </a:xfrm>
          <a:prstGeom prst="lin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Graphic 38" descr="Receiver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14" y="9390627"/>
            <a:ext cx="121265" cy="12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Graphic 40" descr="World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96" y="9373054"/>
            <a:ext cx="150914" cy="1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Graphic 41" descr="Home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54" y="9546541"/>
            <a:ext cx="1682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1019411" y="9120069"/>
            <a:ext cx="5413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800" b="1" kern="1000" dirty="0">
                <a:cs typeface="B Nazanin" panose="00000400000000000000" pitchFamily="2" charset="-78"/>
              </a:rPr>
              <a:t>شرکت صفحه سازه مقدم</a:t>
            </a:r>
            <a:endParaRPr lang="en-US" sz="800" b="1" kern="10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800" kern="1000" dirty="0">
                <a:cs typeface="B Nazanin" panose="00000400000000000000" pitchFamily="2" charset="-78"/>
              </a:rPr>
              <a:t>01142175072/ 09125756172 </a:t>
            </a:r>
            <a:r>
              <a:rPr lang="fa-IR" sz="800" kern="1000" dirty="0">
                <a:cs typeface="B Nazanin" panose="00000400000000000000" pitchFamily="2" charset="-78"/>
              </a:rPr>
              <a:t>           </a:t>
            </a:r>
            <a:r>
              <a:rPr lang="en-US" sz="800" kern="1000" dirty="0">
                <a:cs typeface="B Nazanin" panose="00000400000000000000" pitchFamily="2" charset="-78"/>
              </a:rPr>
              <a:t>  </a:t>
            </a:r>
            <a:r>
              <a:rPr lang="fa-IR" sz="800" kern="1000" dirty="0">
                <a:cs typeface="B Nazanin" panose="00000400000000000000" pitchFamily="2" charset="-78"/>
              </a:rPr>
              <a:t>  </a:t>
            </a:r>
            <a:r>
              <a:rPr lang="en-US" sz="800" kern="1000" dirty="0">
                <a:cs typeface="B Nazanin" panose="00000400000000000000" pitchFamily="2" charset="-78"/>
              </a:rPr>
              <a:t>  </a:t>
            </a:r>
            <a:r>
              <a:rPr lang="fa-IR" sz="800" kern="1000" dirty="0">
                <a:cs typeface="B Nazanin" panose="00000400000000000000" pitchFamily="2" charset="-78"/>
              </a:rPr>
              <a:t>   </a:t>
            </a:r>
            <a:r>
              <a:rPr lang="en-US" sz="800" kern="1000" dirty="0">
                <a:cs typeface="B Nazanin" panose="00000400000000000000" pitchFamily="2" charset="-78"/>
                <a:hlinkClick r:id="rId14"/>
              </a:rPr>
              <a:t>WWW.CYRUSPANEL.COM</a:t>
            </a:r>
            <a:r>
              <a:rPr lang="fa-IR" sz="800" kern="1000" dirty="0">
                <a:cs typeface="B Nazanin" panose="00000400000000000000" pitchFamily="2" charset="-78"/>
              </a:rPr>
              <a:t> </a:t>
            </a:r>
            <a:r>
              <a:rPr lang="en-US" sz="800" kern="1000" dirty="0">
                <a:cs typeface="B Nazanin" panose="00000400000000000000" pitchFamily="2" charset="-78"/>
              </a:rPr>
              <a:t>                             </a:t>
            </a:r>
            <a:r>
              <a:rPr lang="fa-IR" sz="800" kern="1000" dirty="0">
                <a:cs typeface="B Nazanin" panose="00000400000000000000" pitchFamily="2" charset="-78"/>
              </a:rPr>
              <a:t> </a:t>
            </a:r>
            <a:r>
              <a:rPr lang="en-US" sz="800" kern="1000" dirty="0">
                <a:cs typeface="B Nazanin" panose="00000400000000000000" pitchFamily="2" charset="-78"/>
              </a:rPr>
              <a:t>        </a:t>
            </a:r>
            <a:r>
              <a:rPr lang="en-US" sz="800" kern="1000" dirty="0" err="1">
                <a:cs typeface="B Nazanin" panose="00000400000000000000" pitchFamily="2" charset="-78"/>
              </a:rPr>
              <a:t>cyrus</a:t>
            </a:r>
            <a:r>
              <a:rPr lang="en-US" sz="800" kern="1000" dirty="0">
                <a:cs typeface="B Nazanin" panose="00000400000000000000" pitchFamily="2" charset="-78"/>
              </a:rPr>
              <a:t> panel</a:t>
            </a:r>
          </a:p>
          <a:p>
            <a:pPr algn="r" rtl="1">
              <a:lnSpc>
                <a:spcPct val="150000"/>
              </a:lnSpc>
            </a:pPr>
            <a:r>
              <a:rPr lang="fa-IR" sz="800" kern="1000" dirty="0">
                <a:cs typeface="B Nazanin" panose="00000400000000000000" pitchFamily="2" charset="-78"/>
              </a:rPr>
              <a:t>مازندران،شهرستان سیمرغ ( کیاکلاه) ،شهرک صنعتی سنگتاب، واحد8</a:t>
            </a:r>
            <a:r>
              <a:rPr lang="en-US" sz="800" kern="1000" dirty="0">
                <a:cs typeface="B Nazanin" panose="00000400000000000000" pitchFamily="2" charset="-78"/>
              </a:rPr>
              <a:t>  </a:t>
            </a:r>
            <a:r>
              <a:rPr lang="fa-IR" sz="800" kern="1000" dirty="0">
                <a:cs typeface="B Nazanin" panose="00000400000000000000" pitchFamily="2" charset="-78"/>
              </a:rPr>
              <a:t>    </a:t>
            </a:r>
            <a:r>
              <a:rPr lang="en-US" sz="800" kern="1000" dirty="0">
                <a:cs typeface="B Nazanin" panose="00000400000000000000" pitchFamily="2" charset="-78"/>
              </a:rPr>
              <a:t>      </a:t>
            </a:r>
            <a:r>
              <a:rPr lang="en-US" sz="800" kern="1000" dirty="0" err="1">
                <a:cs typeface="B Nazanin" panose="00000400000000000000" pitchFamily="2" charset="-78"/>
              </a:rPr>
              <a:t>safhe_saze_moghadam</a:t>
            </a:r>
            <a:r>
              <a:rPr lang="en-US" sz="800" kern="1000" dirty="0">
                <a:cs typeface="B Nazanin" panose="00000400000000000000" pitchFamily="2" charset="-78"/>
              </a:rPr>
              <a:t>                                                </a:t>
            </a:r>
            <a:r>
              <a:rPr lang="fa-IR" sz="800" kern="1000" dirty="0">
                <a:cs typeface="B Nazanin" panose="00000400000000000000" pitchFamily="2" charset="-78"/>
              </a:rPr>
              <a:t> </a:t>
            </a:r>
            <a:r>
              <a:rPr lang="en-US" sz="800" kern="1000" dirty="0">
                <a:cs typeface="B Nazanin" panose="00000400000000000000" pitchFamily="2" charset="-78"/>
              </a:rPr>
              <a:t>  </a:t>
            </a:r>
            <a:r>
              <a:rPr lang="fa-IR" sz="800" kern="1000" dirty="0">
                <a:cs typeface="B Nazanin" panose="00000400000000000000" pitchFamily="2" charset="-78"/>
              </a:rPr>
              <a:t>    </a:t>
            </a:r>
            <a:endParaRPr lang="en-US" sz="800" kern="1000" dirty="0">
              <a:cs typeface="B Nazanin" panose="00000400000000000000" pitchFamily="2" charset="-78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84" y="9544436"/>
            <a:ext cx="197264" cy="197264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85" y="9371678"/>
            <a:ext cx="152290" cy="1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2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338C3D-204F-491A-8F4A-80FA73DB3C9C}"/>
              </a:ext>
            </a:extLst>
          </p:cNvPr>
          <p:cNvCxnSpPr>
            <a:cxnSpLocks/>
          </p:cNvCxnSpPr>
          <p:nvPr/>
        </p:nvCxnSpPr>
        <p:spPr>
          <a:xfrm flipH="1">
            <a:off x="314945" y="348269"/>
            <a:ext cx="6200375" cy="5847"/>
          </a:xfrm>
          <a:prstGeom prst="line">
            <a:avLst/>
          </a:prstGeom>
          <a:ln w="285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2F929B-AA13-47CB-BBEE-A2F2C966535A}"/>
              </a:ext>
            </a:extLst>
          </p:cNvPr>
          <p:cNvCxnSpPr>
            <a:cxnSpLocks/>
          </p:cNvCxnSpPr>
          <p:nvPr/>
        </p:nvCxnSpPr>
        <p:spPr>
          <a:xfrm flipH="1" flipV="1">
            <a:off x="334991" y="2348592"/>
            <a:ext cx="6193469" cy="11203"/>
          </a:xfrm>
          <a:prstGeom prst="line">
            <a:avLst/>
          </a:prstGeom>
          <a:ln w="285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6994C6-87EF-460E-AAB4-3C7F6FC18A34}"/>
              </a:ext>
            </a:extLst>
          </p:cNvPr>
          <p:cNvCxnSpPr>
            <a:cxnSpLocks/>
          </p:cNvCxnSpPr>
          <p:nvPr/>
        </p:nvCxnSpPr>
        <p:spPr>
          <a:xfrm>
            <a:off x="318847" y="343978"/>
            <a:ext cx="15590" cy="2005672"/>
          </a:xfrm>
          <a:prstGeom prst="line">
            <a:avLst/>
          </a:prstGeom>
          <a:ln w="285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F49A3231-DDCB-4230-B235-094F5A1FF4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23" b="89987" l="9976" r="89903">
                        <a14:foregroundMark x1="19830" y1="13784" x2="15937" y2="9623"/>
                        <a14:foregroundMark x1="14599" y1="11053" x2="14599" y2="11053"/>
                        <a14:foregroundMark x1="15085" y1="10143" x2="15085" y2="10143"/>
                        <a14:foregroundMark x1="15085" y1="10143" x2="15085" y2="10143"/>
                        <a14:foregroundMark x1="16423" y1="11573" x2="16423" y2="11573"/>
                        <a14:foregroundMark x1="16788" y1="11964" x2="16788" y2="11964"/>
                        <a14:foregroundMark x1="16788" y1="11964" x2="14599" y2="10663"/>
                        <a14:backgroundMark x1="15297" y1="9618" x2="14234" y2="6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3" y="4706818"/>
            <a:ext cx="1955601" cy="182951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81AF343-B20A-43D9-B3B7-9A62D820A435}"/>
              </a:ext>
            </a:extLst>
          </p:cNvPr>
          <p:cNvSpPr txBox="1"/>
          <p:nvPr/>
        </p:nvSpPr>
        <p:spPr>
          <a:xfrm>
            <a:off x="5994484" y="5598088"/>
            <a:ext cx="71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LSP</a:t>
            </a:r>
            <a:endParaRPr lang="fa-IR" b="1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800121F-0888-4BBD-965A-C8C08EEB8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76" b="89941" l="8333" r="91000">
                        <a14:foregroundMark x1="91000" y1="43787" x2="91000" y2="43787"/>
                        <a14:foregroundMark x1="8333" y1="13609" x2="8333" y2="13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2" y="2636390"/>
            <a:ext cx="2450439" cy="1380413"/>
          </a:xfrm>
          <a:prstGeom prst="rect">
            <a:avLst/>
          </a:prstGeom>
          <a:ln>
            <a:noFill/>
          </a:ln>
        </p:spPr>
      </p:pic>
      <p:pic>
        <p:nvPicPr>
          <p:cNvPr id="1027" name="Graphic 38" descr="Receiver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69" y="932397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Graphic 40" descr="World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8" y="932397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Graphic 41" descr="Home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73" y="9578948"/>
            <a:ext cx="1682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13732" y="9053467"/>
            <a:ext cx="6649085" cy="796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00" b="1" kern="1000" dirty="0">
                <a:cs typeface="B Nazanin" panose="00000400000000000000" pitchFamily="2" charset="-78"/>
              </a:rPr>
              <a:t>شرکت صفحه سازه مقدم</a:t>
            </a:r>
            <a:endParaRPr lang="en-US" sz="1000" b="1" kern="10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1000" kern="1000" dirty="0">
                <a:cs typeface="B Nazanin" panose="00000400000000000000" pitchFamily="2" charset="-78"/>
              </a:rPr>
              <a:t>01142175072/ 09125756172 </a:t>
            </a:r>
            <a:r>
              <a:rPr lang="fa-IR" sz="1000" kern="1000" dirty="0">
                <a:cs typeface="B Nazanin" panose="00000400000000000000" pitchFamily="2" charset="-78"/>
              </a:rPr>
              <a:t>             </a:t>
            </a:r>
            <a:r>
              <a:rPr lang="en-US" sz="1000" kern="1000" dirty="0">
                <a:cs typeface="B Nazanin" panose="00000400000000000000" pitchFamily="2" charset="-78"/>
              </a:rPr>
              <a:t>  </a:t>
            </a:r>
            <a:r>
              <a:rPr lang="fa-IR" sz="1000" kern="1000" dirty="0">
                <a:cs typeface="B Nazanin" panose="00000400000000000000" pitchFamily="2" charset="-78"/>
              </a:rPr>
              <a:t>   </a:t>
            </a:r>
            <a:r>
              <a:rPr lang="en-US" sz="1000" kern="1000" dirty="0">
                <a:cs typeface="B Nazanin" panose="00000400000000000000" pitchFamily="2" charset="-78"/>
                <a:hlinkClick r:id="rId10"/>
              </a:rPr>
              <a:t>WWW.CYRUSPANEL.COM</a:t>
            </a:r>
            <a:r>
              <a:rPr lang="fa-IR" sz="1000" kern="1000" dirty="0">
                <a:cs typeface="B Nazanin" panose="00000400000000000000" pitchFamily="2" charset="-78"/>
              </a:rPr>
              <a:t> </a:t>
            </a:r>
            <a:r>
              <a:rPr lang="en-US" sz="1000" kern="1000" dirty="0">
                <a:cs typeface="B Nazanin" panose="00000400000000000000" pitchFamily="2" charset="-78"/>
              </a:rPr>
              <a:t>                  </a:t>
            </a:r>
            <a:r>
              <a:rPr lang="fa-IR" sz="1000" kern="1000" dirty="0">
                <a:cs typeface="B Nazanin" panose="00000400000000000000" pitchFamily="2" charset="-78"/>
              </a:rPr>
              <a:t> </a:t>
            </a:r>
            <a:r>
              <a:rPr lang="en-US" sz="1000" kern="1000" dirty="0">
                <a:cs typeface="B Nazanin" panose="00000400000000000000" pitchFamily="2" charset="-78"/>
              </a:rPr>
              <a:t>        </a:t>
            </a:r>
            <a:r>
              <a:rPr lang="en-US" sz="1000" kern="1000" dirty="0" err="1">
                <a:cs typeface="B Nazanin" panose="00000400000000000000" pitchFamily="2" charset="-78"/>
              </a:rPr>
              <a:t>cyrus</a:t>
            </a:r>
            <a:r>
              <a:rPr lang="en-US" sz="1000" kern="1000" dirty="0">
                <a:cs typeface="B Nazanin" panose="00000400000000000000" pitchFamily="2" charset="-78"/>
              </a:rPr>
              <a:t> panel</a:t>
            </a:r>
          </a:p>
          <a:p>
            <a:pPr algn="r" rtl="1">
              <a:lnSpc>
                <a:spcPct val="150000"/>
              </a:lnSpc>
            </a:pPr>
            <a:r>
              <a:rPr lang="fa-IR" sz="1050" kern="1000" dirty="0">
                <a:cs typeface="B Nazanin" panose="00000400000000000000" pitchFamily="2" charset="-78"/>
              </a:rPr>
              <a:t>مازندران،شهرستان سیمرغ ( کیاکلاه) ،شهرک صنعتی سنگتاب، واحد8</a:t>
            </a:r>
            <a:r>
              <a:rPr lang="en-US" sz="1050" kern="1000" dirty="0">
                <a:cs typeface="B Nazanin" panose="00000400000000000000" pitchFamily="2" charset="-78"/>
              </a:rPr>
              <a:t>  </a:t>
            </a:r>
            <a:r>
              <a:rPr lang="fa-IR" sz="1050" kern="1000" dirty="0">
                <a:cs typeface="B Nazanin" panose="00000400000000000000" pitchFamily="2" charset="-78"/>
              </a:rPr>
              <a:t>    </a:t>
            </a:r>
            <a:r>
              <a:rPr lang="en-US" sz="1050" kern="1000" dirty="0">
                <a:cs typeface="B Nazanin" panose="00000400000000000000" pitchFamily="2" charset="-78"/>
              </a:rPr>
              <a:t>      </a:t>
            </a:r>
            <a:r>
              <a:rPr lang="en-US" sz="1050" kern="1000" dirty="0" err="1">
                <a:cs typeface="B Nazanin" panose="00000400000000000000" pitchFamily="2" charset="-78"/>
              </a:rPr>
              <a:t>safhe_saze_moghadam</a:t>
            </a:r>
            <a:r>
              <a:rPr lang="en-US" sz="1050" kern="1000" dirty="0">
                <a:cs typeface="B Nazanin" panose="00000400000000000000" pitchFamily="2" charset="-78"/>
              </a:rPr>
              <a:t>                           </a:t>
            </a:r>
            <a:r>
              <a:rPr lang="fa-IR" sz="1050" kern="1000" dirty="0">
                <a:cs typeface="B Nazanin" panose="00000400000000000000" pitchFamily="2" charset="-78"/>
              </a:rPr>
              <a:t> </a:t>
            </a:r>
            <a:r>
              <a:rPr lang="en-US" sz="1050" kern="1000" dirty="0">
                <a:cs typeface="B Nazanin" panose="00000400000000000000" pitchFamily="2" charset="-78"/>
              </a:rPr>
              <a:t>  </a:t>
            </a:r>
            <a:r>
              <a:rPr lang="fa-IR" sz="1050" kern="1000" dirty="0">
                <a:cs typeface="B Nazanin" panose="00000400000000000000" pitchFamily="2" charset="-78"/>
              </a:rPr>
              <a:t>    </a:t>
            </a:r>
            <a:endParaRPr lang="en-US" sz="1050" kern="1000" dirty="0"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583AD-F307-4C23-80C8-D20F8F6DF59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33" y="4942514"/>
            <a:ext cx="233615" cy="2264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3D2F2E5-65CA-4C07-9AC6-3AB402541D0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33" y="5626978"/>
            <a:ext cx="207953" cy="2592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C70BB2B-6CF2-45BE-87A1-4B35DA2D958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18" y="6045388"/>
            <a:ext cx="284366" cy="2843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4CBB462-1550-431F-B71E-67FD785215F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53" y="5269619"/>
            <a:ext cx="261383" cy="2672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8C6ECDE-A618-43B0-ADD7-CC0ADF33432F}"/>
              </a:ext>
            </a:extLst>
          </p:cNvPr>
          <p:cNvSpPr txBox="1"/>
          <p:nvPr/>
        </p:nvSpPr>
        <p:spPr>
          <a:xfrm>
            <a:off x="3397088" y="4933376"/>
            <a:ext cx="224828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200" b="1" dirty="0">
                <a:cs typeface="B Nazanin" panose="00000400000000000000" pitchFamily="2" charset="-78"/>
              </a:rPr>
              <a:t>30 </a:t>
            </a:r>
            <a:r>
              <a:rPr lang="en-US" sz="1200" b="1" dirty="0">
                <a:cs typeface="B Nazanin" panose="00000400000000000000" pitchFamily="2" charset="-78"/>
              </a:rPr>
              <a:t> KG </a:t>
            </a:r>
            <a:r>
              <a:rPr lang="fa-IR" sz="1200" b="1" dirty="0">
                <a:cs typeface="B Nazanin" panose="00000400000000000000" pitchFamily="2" charset="-78"/>
              </a:rPr>
              <a:t>هر پنل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AD69D7F-009B-4314-95F5-8F132383AE88}"/>
              </a:ext>
            </a:extLst>
          </p:cNvPr>
          <p:cNvSpPr txBox="1"/>
          <p:nvPr/>
        </p:nvSpPr>
        <p:spPr>
          <a:xfrm>
            <a:off x="3396542" y="5307407"/>
            <a:ext cx="224828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200" b="1" dirty="0">
                <a:cs typeface="B Nazanin" panose="00000400000000000000" pitchFamily="2" charset="-78"/>
              </a:rPr>
              <a:t>غیرقابل اشتعال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2D406E9-324B-4F8D-B384-D2F8387FB17B}"/>
              </a:ext>
            </a:extLst>
          </p:cNvPr>
          <p:cNvSpPr txBox="1"/>
          <p:nvPr/>
        </p:nvSpPr>
        <p:spPr>
          <a:xfrm>
            <a:off x="2666332" y="5655939"/>
            <a:ext cx="29904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200" b="1" dirty="0">
                <a:cs typeface="B Nazanin" panose="00000400000000000000" pitchFamily="2" charset="-78"/>
              </a:rPr>
              <a:t>125-/+عدد پنل در هر 100 متر مربع. پوشش کلیه دیوار ها +یک سقف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4B3D9E-C2C8-4CA3-A585-39CFB90413F9}"/>
              </a:ext>
            </a:extLst>
          </p:cNvPr>
          <p:cNvSpPr txBox="1"/>
          <p:nvPr/>
        </p:nvSpPr>
        <p:spPr>
          <a:xfrm>
            <a:off x="2490446" y="6093722"/>
            <a:ext cx="317249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200" b="1" dirty="0">
                <a:cs typeface="B Nazanin" panose="00000400000000000000" pitchFamily="2" charset="-78"/>
              </a:rPr>
              <a:t>تحمل بار تا 560 کیلو گرم بر متر مربع در  دهانه 3 تا 6 متر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7338C3D-204F-491A-8F4A-80FA73DB3C9C}"/>
              </a:ext>
            </a:extLst>
          </p:cNvPr>
          <p:cNvCxnSpPr>
            <a:cxnSpLocks/>
          </p:cNvCxnSpPr>
          <p:nvPr/>
        </p:nvCxnSpPr>
        <p:spPr>
          <a:xfrm flipH="1" flipV="1">
            <a:off x="326145" y="2572137"/>
            <a:ext cx="6198565" cy="1950"/>
          </a:xfrm>
          <a:prstGeom prst="line">
            <a:avLst/>
          </a:prstGeom>
          <a:ln w="285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12F929B-AA13-47CB-BBEE-A2F2C966535A}"/>
              </a:ext>
            </a:extLst>
          </p:cNvPr>
          <p:cNvCxnSpPr>
            <a:cxnSpLocks/>
          </p:cNvCxnSpPr>
          <p:nvPr/>
        </p:nvCxnSpPr>
        <p:spPr>
          <a:xfrm flipH="1" flipV="1">
            <a:off x="349530" y="4559888"/>
            <a:ext cx="6175179" cy="23486"/>
          </a:xfrm>
          <a:prstGeom prst="line">
            <a:avLst/>
          </a:prstGeom>
          <a:ln w="285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12A5C00-6D32-4CFE-B062-9C8C908F083A}"/>
              </a:ext>
            </a:extLst>
          </p:cNvPr>
          <p:cNvCxnSpPr>
            <a:cxnSpLocks/>
          </p:cNvCxnSpPr>
          <p:nvPr/>
        </p:nvCxnSpPr>
        <p:spPr>
          <a:xfrm flipH="1">
            <a:off x="6514912" y="2574087"/>
            <a:ext cx="4890" cy="2009286"/>
          </a:xfrm>
          <a:prstGeom prst="line">
            <a:avLst/>
          </a:prstGeom>
          <a:ln w="285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D2CD6A85-A533-4FDF-B900-6A6D3C1C53E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40935" r="26956" b="820"/>
          <a:stretch/>
        </p:blipFill>
        <p:spPr>
          <a:xfrm>
            <a:off x="4306878" y="7037865"/>
            <a:ext cx="2206452" cy="1979178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348349" y="7279940"/>
            <a:ext cx="35572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1400" b="1" dirty="0">
                <a:cs typeface="B Nazanin" panose="00000400000000000000" pitchFamily="2" charset="-78"/>
              </a:rPr>
              <a:t>اعطا مدرک توسط تیم مجرب شرکت سیروس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sz="14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1400" b="1" dirty="0">
                <a:cs typeface="B Nazanin" panose="00000400000000000000" pitchFamily="2" charset="-78"/>
              </a:rPr>
              <a:t>تعلیم و آموزش نصب و اجرا </a:t>
            </a:r>
            <a:r>
              <a:rPr lang="en-US" sz="1400" b="1" dirty="0">
                <a:cs typeface="B Nazanin" panose="00000400000000000000" pitchFamily="2" charset="-78"/>
              </a:rPr>
              <a:t>LSF </a:t>
            </a:r>
            <a:r>
              <a:rPr lang="fa-IR" sz="1400" b="1" dirty="0">
                <a:cs typeface="B Nazanin" panose="00000400000000000000" pitchFamily="2" charset="-78"/>
              </a:rPr>
              <a:t>و </a:t>
            </a:r>
            <a:r>
              <a:rPr lang="en-US" sz="1400" b="1" dirty="0">
                <a:cs typeface="B Nazanin" panose="00000400000000000000" pitchFamily="2" charset="-78"/>
              </a:rPr>
              <a:t>LSP </a:t>
            </a:r>
            <a:r>
              <a:rPr lang="fa-IR" sz="1400" b="1" dirty="0">
                <a:cs typeface="B Nazanin" panose="00000400000000000000" pitchFamily="2" charset="-78"/>
              </a:rPr>
              <a:t> به </a:t>
            </a:r>
            <a:endParaRPr lang="en-US" sz="14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sz="14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200" b="1" dirty="0">
                <a:cs typeface="B Nazanin" panose="00000400000000000000" pitchFamily="2" charset="-78"/>
              </a:rPr>
              <a:t>شرکت های معماری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200" b="1" dirty="0">
                <a:cs typeface="B Nazanin" panose="00000400000000000000" pitchFamily="2" charset="-78"/>
              </a:rPr>
              <a:t>انبوه سازان 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200" b="1" dirty="0">
                <a:cs typeface="B Nazanin" panose="00000400000000000000" pitchFamily="2" charset="-78"/>
              </a:rPr>
              <a:t>پیمانکاران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50853" y="657855"/>
            <a:ext cx="5572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dirty="0">
                <a:cs typeface="B Nazanin" panose="00000400000000000000" pitchFamily="2" charset="-78"/>
              </a:rPr>
              <a:t>مهندس مقدم مدیر عامل صفحه سازه مقدم دارای40 سال تجربه کار عملی،طراحی و ساخت و ساز در ایران،آمریکا و اروپا</a:t>
            </a:r>
            <a:r>
              <a:rPr lang="en-US" sz="1400" dirty="0">
                <a:cs typeface="B Nazanin" panose="00000400000000000000" pitchFamily="2" charset="-78"/>
              </a:rPr>
              <a:t> </a:t>
            </a:r>
            <a:r>
              <a:rPr lang="fa-IR" sz="1400" dirty="0">
                <a:cs typeface="B Nazanin" panose="00000400000000000000" pitchFamily="2" charset="-78"/>
              </a:rPr>
              <a:t>می باشد. ایشان فارغ التحصیل و استاد معماری حرفه ای در شهر بوستون آمریکا</a:t>
            </a:r>
            <a:r>
              <a:rPr lang="en-US" sz="1400" dirty="0">
                <a:cs typeface="B Nazanin" panose="00000400000000000000" pitchFamily="2" charset="-78"/>
              </a:rPr>
              <a:t> </a:t>
            </a:r>
            <a:r>
              <a:rPr lang="fa-IR" sz="1400" dirty="0">
                <a:cs typeface="B Nazanin" panose="00000400000000000000" pitchFamily="2" charset="-78"/>
              </a:rPr>
              <a:t>بوده است . در حال حاضر برای انتقال تکنولوژی</a:t>
            </a:r>
            <a:r>
              <a:rPr lang="en-US" sz="1400" dirty="0">
                <a:cs typeface="B Nazanin" panose="00000400000000000000" pitchFamily="2" charset="-78"/>
              </a:rPr>
              <a:t> </a:t>
            </a:r>
            <a:r>
              <a:rPr lang="fa-IR" sz="1400" dirty="0">
                <a:cs typeface="B Nazanin" panose="00000400000000000000" pitchFamily="2" charset="-78"/>
              </a:rPr>
              <a:t>جدید ساختمان به ایران، کارخانه ال اس اف و ال اس پی را ایجاد نموده است تا تاثیر هر چند نا چیز در پیشرفت و به روز رسانی صنعت ساختمان ایران با صنعت ساختمان دنیا داشته باشد. کلیه مطالعات و تحقیقات (</a:t>
            </a:r>
            <a:r>
              <a:rPr lang="en-US" sz="1400" dirty="0">
                <a:cs typeface="B Nazanin" panose="00000400000000000000" pitchFamily="2" charset="-78"/>
              </a:rPr>
              <a:t>R&amp;D</a:t>
            </a:r>
            <a:r>
              <a:rPr lang="fa-IR" sz="1400" dirty="0">
                <a:cs typeface="B Nazanin" panose="00000400000000000000" pitchFamily="2" charset="-78"/>
              </a:rPr>
              <a:t>) بر روی سیستم ساختمانی جدید </a:t>
            </a:r>
            <a:r>
              <a:rPr lang="en-US" sz="1400" dirty="0" err="1">
                <a:cs typeface="B Nazanin" panose="00000400000000000000" pitchFamily="2" charset="-78"/>
              </a:rPr>
              <a:t>Lsp</a:t>
            </a:r>
            <a:r>
              <a:rPr lang="fa-IR" sz="1400" dirty="0">
                <a:cs typeface="B Nazanin" panose="00000400000000000000" pitchFamily="2" charset="-78"/>
              </a:rPr>
              <a:t> در شهرستان قائمشهر ، مازندران انجام پذیرفته است.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034171" y="3234818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LSF</a:t>
            </a:r>
            <a:endParaRPr lang="fa-IR" b="1" dirty="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49A3231-DDCB-4230-B235-094F5A1FF4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23" b="89987" l="9976" r="89903">
                        <a14:foregroundMark x1="19830" y1="13784" x2="15937" y2="9623"/>
                        <a14:foregroundMark x1="14599" y1="11053" x2="14599" y2="11053"/>
                        <a14:foregroundMark x1="15085" y1="10143" x2="15085" y2="10143"/>
                        <a14:foregroundMark x1="15085" y1="10143" x2="15085" y2="10143"/>
                        <a14:foregroundMark x1="16423" y1="11573" x2="16423" y2="11573"/>
                        <a14:foregroundMark x1="16788" y1="11964" x2="16788" y2="11964"/>
                        <a14:foregroundMark x1="16788" y1="11964" x2="14599" y2="10663"/>
                        <a14:backgroundMark x1="15297" y1="9618" x2="14234" y2="6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5" y="5012567"/>
            <a:ext cx="1905556" cy="1782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9704" y="2891997"/>
            <a:ext cx="36744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ساخت کلیه قطعات </a:t>
            </a:r>
            <a:r>
              <a:rPr lang="en-US" sz="1200" b="1" dirty="0" err="1">
                <a:cs typeface="B Nazanin" panose="00000400000000000000" pitchFamily="2" charset="-78"/>
              </a:rPr>
              <a:t>lsf</a:t>
            </a:r>
            <a:r>
              <a:rPr lang="en-US" sz="1200" b="1" dirty="0">
                <a:cs typeface="B Nazanin" panose="00000400000000000000" pitchFamily="2" charset="-78"/>
              </a:rPr>
              <a:t> </a:t>
            </a:r>
            <a:r>
              <a:rPr lang="fa-IR" sz="1200" b="1" dirty="0">
                <a:cs typeface="B Nazanin" panose="00000400000000000000" pitchFamily="2" charset="-78"/>
              </a:rPr>
              <a:t> در ساختمان </a:t>
            </a:r>
          </a:p>
          <a:p>
            <a:pPr algn="r" rtl="1"/>
            <a:endParaRPr lang="fa-IR" sz="1200" b="1" dirty="0">
              <a:cs typeface="B Nazanin" panose="00000400000000000000" pitchFamily="2" charset="-78"/>
            </a:endParaRPr>
          </a:p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بالاترین کیفیت پروفیل های </a:t>
            </a:r>
            <a:r>
              <a:rPr lang="en-US" sz="1200" b="1" dirty="0">
                <a:cs typeface="B Nazanin" panose="00000400000000000000" pitchFamily="2" charset="-78"/>
              </a:rPr>
              <a:t>LSF</a:t>
            </a:r>
            <a:endParaRPr lang="fa-IR" sz="1200" b="1" dirty="0">
              <a:cs typeface="B Nazanin" panose="00000400000000000000" pitchFamily="2" charset="-78"/>
            </a:endParaRPr>
          </a:p>
          <a:p>
            <a:pPr algn="r" rtl="1"/>
            <a:endParaRPr lang="en-US" sz="1200" b="1" dirty="0">
              <a:cs typeface="B Nazanin" panose="00000400000000000000" pitchFamily="2" charset="-78"/>
            </a:endParaRPr>
          </a:p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تولید متنوع استادها و جویست ها و زیر کوب ها و فلاشینگهای </a:t>
            </a:r>
            <a:r>
              <a:rPr lang="en-US" sz="1200" b="1" dirty="0">
                <a:cs typeface="B Nazanin" panose="00000400000000000000" pitchFamily="2" charset="-78"/>
              </a:rPr>
              <a:t>LSF</a:t>
            </a:r>
            <a:endParaRPr lang="fa-IR" sz="1200" b="1" dirty="0">
              <a:cs typeface="B Nazanin" panose="00000400000000000000" pitchFamily="2" charset="-78"/>
            </a:endParaRPr>
          </a:p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پشتیبانی طراحی و فنی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3745" y="9528871"/>
            <a:ext cx="792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4/4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86" y="9557844"/>
            <a:ext cx="248026" cy="24802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D6994C6-87EF-460E-AAB4-3C7F6FC18A34}"/>
              </a:ext>
            </a:extLst>
          </p:cNvPr>
          <p:cNvCxnSpPr>
            <a:cxnSpLocks/>
          </p:cNvCxnSpPr>
          <p:nvPr/>
        </p:nvCxnSpPr>
        <p:spPr>
          <a:xfrm>
            <a:off x="6506193" y="339305"/>
            <a:ext cx="15590" cy="2005672"/>
          </a:xfrm>
          <a:prstGeom prst="line">
            <a:avLst/>
          </a:prstGeom>
          <a:ln w="285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D6994C6-87EF-460E-AAB4-3C7F6FC18A34}"/>
              </a:ext>
            </a:extLst>
          </p:cNvPr>
          <p:cNvCxnSpPr>
            <a:cxnSpLocks/>
          </p:cNvCxnSpPr>
          <p:nvPr/>
        </p:nvCxnSpPr>
        <p:spPr>
          <a:xfrm>
            <a:off x="333940" y="2565517"/>
            <a:ext cx="15590" cy="2005672"/>
          </a:xfrm>
          <a:prstGeom prst="line">
            <a:avLst/>
          </a:prstGeom>
          <a:ln w="285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7338C3D-204F-491A-8F4A-80FA73DB3C9C}"/>
              </a:ext>
            </a:extLst>
          </p:cNvPr>
          <p:cNvCxnSpPr>
            <a:cxnSpLocks/>
          </p:cNvCxnSpPr>
          <p:nvPr/>
        </p:nvCxnSpPr>
        <p:spPr>
          <a:xfrm flipH="1" flipV="1">
            <a:off x="332596" y="4800765"/>
            <a:ext cx="6198565" cy="1950"/>
          </a:xfrm>
          <a:prstGeom prst="line">
            <a:avLst/>
          </a:prstGeom>
          <a:ln w="285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12F929B-AA13-47CB-BBEE-A2F2C966535A}"/>
              </a:ext>
            </a:extLst>
          </p:cNvPr>
          <p:cNvCxnSpPr>
            <a:cxnSpLocks/>
          </p:cNvCxnSpPr>
          <p:nvPr/>
        </p:nvCxnSpPr>
        <p:spPr>
          <a:xfrm flipH="1" flipV="1">
            <a:off x="347514" y="6788516"/>
            <a:ext cx="6175179" cy="23486"/>
          </a:xfrm>
          <a:prstGeom prst="line">
            <a:avLst/>
          </a:prstGeom>
          <a:ln w="285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12A5C00-6D32-4CFE-B062-9C8C908F083A}"/>
              </a:ext>
            </a:extLst>
          </p:cNvPr>
          <p:cNvCxnSpPr>
            <a:cxnSpLocks/>
          </p:cNvCxnSpPr>
          <p:nvPr/>
        </p:nvCxnSpPr>
        <p:spPr>
          <a:xfrm flipH="1">
            <a:off x="6512896" y="4802721"/>
            <a:ext cx="4890" cy="2009286"/>
          </a:xfrm>
          <a:prstGeom prst="line">
            <a:avLst/>
          </a:prstGeom>
          <a:ln w="285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6994C6-87EF-460E-AAB4-3C7F6FC18A34}"/>
              </a:ext>
            </a:extLst>
          </p:cNvPr>
          <p:cNvCxnSpPr>
            <a:cxnSpLocks/>
          </p:cNvCxnSpPr>
          <p:nvPr/>
        </p:nvCxnSpPr>
        <p:spPr>
          <a:xfrm>
            <a:off x="340391" y="4794145"/>
            <a:ext cx="15590" cy="2005672"/>
          </a:xfrm>
          <a:prstGeom prst="line">
            <a:avLst/>
          </a:prstGeom>
          <a:ln w="285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7338C3D-204F-491A-8F4A-80FA73DB3C9C}"/>
              </a:ext>
            </a:extLst>
          </p:cNvPr>
          <p:cNvCxnSpPr>
            <a:cxnSpLocks/>
          </p:cNvCxnSpPr>
          <p:nvPr/>
        </p:nvCxnSpPr>
        <p:spPr>
          <a:xfrm flipH="1" flipV="1">
            <a:off x="349530" y="7014222"/>
            <a:ext cx="6163150" cy="27720"/>
          </a:xfrm>
          <a:prstGeom prst="line">
            <a:avLst/>
          </a:prstGeom>
          <a:ln w="285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12F929B-AA13-47CB-BBEE-A2F2C966535A}"/>
              </a:ext>
            </a:extLst>
          </p:cNvPr>
          <p:cNvCxnSpPr>
            <a:cxnSpLocks/>
          </p:cNvCxnSpPr>
          <p:nvPr/>
        </p:nvCxnSpPr>
        <p:spPr>
          <a:xfrm flipH="1" flipV="1">
            <a:off x="365120" y="9017195"/>
            <a:ext cx="6159590" cy="16743"/>
          </a:xfrm>
          <a:prstGeom prst="line">
            <a:avLst/>
          </a:prstGeom>
          <a:ln w="285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12A5C00-6D32-4CFE-B062-9C8C908F083A}"/>
              </a:ext>
            </a:extLst>
          </p:cNvPr>
          <p:cNvCxnSpPr>
            <a:cxnSpLocks/>
          </p:cNvCxnSpPr>
          <p:nvPr/>
        </p:nvCxnSpPr>
        <p:spPr>
          <a:xfrm flipH="1">
            <a:off x="6514912" y="7024651"/>
            <a:ext cx="4890" cy="2009286"/>
          </a:xfrm>
          <a:prstGeom prst="line">
            <a:avLst/>
          </a:prstGeom>
          <a:ln w="285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D6994C6-87EF-460E-AAB4-3C7F6FC18A34}"/>
              </a:ext>
            </a:extLst>
          </p:cNvPr>
          <p:cNvCxnSpPr>
            <a:cxnSpLocks/>
          </p:cNvCxnSpPr>
          <p:nvPr/>
        </p:nvCxnSpPr>
        <p:spPr>
          <a:xfrm>
            <a:off x="356653" y="7016867"/>
            <a:ext cx="15590" cy="2005672"/>
          </a:xfrm>
          <a:prstGeom prst="line">
            <a:avLst/>
          </a:prstGeom>
          <a:ln w="285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57646" y="6401990"/>
            <a:ext cx="3581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200" b="1" dirty="0">
                <a:cs typeface="B Nazanin" panose="00000400000000000000" pitchFamily="2" charset="-78"/>
              </a:rPr>
              <a:t>ضخامت کف در  طبقات مختلف ثابت و فقط 12 سانتی متر می باشد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8C70BB2B-6CF2-45BE-87A1-4B35DA2D958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7"/>
          <a:stretch/>
        </p:blipFill>
        <p:spPr>
          <a:xfrm>
            <a:off x="5644824" y="6459787"/>
            <a:ext cx="305582" cy="1947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44" y="9352943"/>
            <a:ext cx="204901" cy="20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3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3434</TotalTime>
  <Words>780</Words>
  <Application>Microsoft Office PowerPoint</Application>
  <PresentationFormat>A4 Paper (210x297 mm)</PresentationFormat>
  <Paragraphs>101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118</cp:revision>
  <cp:lastPrinted>2022-06-15T09:09:00Z</cp:lastPrinted>
  <dcterms:created xsi:type="dcterms:W3CDTF">2021-12-19T10:09:05Z</dcterms:created>
  <dcterms:modified xsi:type="dcterms:W3CDTF">2023-04-16T10:05:25Z</dcterms:modified>
</cp:coreProperties>
</file>